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97"/>
  </p:notesMasterIdLst>
  <p:handoutMasterIdLst>
    <p:handoutMasterId r:id="rId98"/>
  </p:handoutMasterIdLst>
  <p:sldIdLst>
    <p:sldId id="319" r:id="rId2"/>
    <p:sldId id="351" r:id="rId3"/>
    <p:sldId id="349" r:id="rId4"/>
    <p:sldId id="356" r:id="rId5"/>
    <p:sldId id="299" r:id="rId6"/>
    <p:sldId id="309" r:id="rId7"/>
    <p:sldId id="350" r:id="rId8"/>
    <p:sldId id="285" r:id="rId9"/>
    <p:sldId id="264" r:id="rId10"/>
    <p:sldId id="304" r:id="rId11"/>
    <p:sldId id="361" r:id="rId12"/>
    <p:sldId id="324" r:id="rId13"/>
    <p:sldId id="333" r:id="rId14"/>
    <p:sldId id="277" r:id="rId15"/>
    <p:sldId id="317" r:id="rId16"/>
    <p:sldId id="259" r:id="rId17"/>
    <p:sldId id="293" r:id="rId18"/>
    <p:sldId id="369" r:id="rId19"/>
    <p:sldId id="494" r:id="rId20"/>
    <p:sldId id="490" r:id="rId21"/>
    <p:sldId id="491" r:id="rId22"/>
    <p:sldId id="492" r:id="rId23"/>
    <p:sldId id="496" r:id="rId24"/>
    <p:sldId id="497" r:id="rId25"/>
    <p:sldId id="498" r:id="rId26"/>
    <p:sldId id="499" r:id="rId27"/>
    <p:sldId id="500" r:id="rId28"/>
    <p:sldId id="675" r:id="rId29"/>
    <p:sldId id="501" r:id="rId30"/>
    <p:sldId id="502" r:id="rId31"/>
    <p:sldId id="332" r:id="rId32"/>
    <p:sldId id="334" r:id="rId33"/>
    <p:sldId id="269" r:id="rId34"/>
    <p:sldId id="272" r:id="rId35"/>
    <p:sldId id="371" r:id="rId36"/>
    <p:sldId id="307" r:id="rId37"/>
    <p:sldId id="262" r:id="rId38"/>
    <p:sldId id="263" r:id="rId39"/>
    <p:sldId id="312" r:id="rId40"/>
    <p:sldId id="311" r:id="rId41"/>
    <p:sldId id="677" r:id="rId42"/>
    <p:sldId id="678" r:id="rId43"/>
    <p:sldId id="318" r:id="rId44"/>
    <p:sldId id="679" r:id="rId45"/>
    <p:sldId id="680" r:id="rId46"/>
    <p:sldId id="681" r:id="rId47"/>
    <p:sldId id="343" r:id="rId48"/>
    <p:sldId id="267" r:id="rId49"/>
    <p:sldId id="313" r:id="rId50"/>
    <p:sldId id="682" r:id="rId51"/>
    <p:sldId id="268" r:id="rId52"/>
    <p:sldId id="683" r:id="rId53"/>
    <p:sldId id="270" r:id="rId54"/>
    <p:sldId id="669" r:id="rId55"/>
    <p:sldId id="287" r:id="rId56"/>
    <p:sldId id="292" r:id="rId57"/>
    <p:sldId id="666" r:id="rId58"/>
    <p:sldId id="667" r:id="rId59"/>
    <p:sldId id="331" r:id="rId60"/>
    <p:sldId id="684" r:id="rId61"/>
    <p:sldId id="668" r:id="rId62"/>
    <p:sldId id="685" r:id="rId63"/>
    <p:sldId id="315" r:id="rId64"/>
    <p:sldId id="686" r:id="rId65"/>
    <p:sldId id="337" r:id="rId66"/>
    <p:sldId id="338" r:id="rId67"/>
    <p:sldId id="303" r:id="rId68"/>
    <p:sldId id="305" r:id="rId69"/>
    <p:sldId id="450" r:id="rId70"/>
    <p:sldId id="665" r:id="rId71"/>
    <p:sldId id="687" r:id="rId72"/>
    <p:sldId id="455" r:id="rId73"/>
    <p:sldId id="423" r:id="rId74"/>
    <p:sldId id="432" r:id="rId75"/>
    <p:sldId id="296" r:id="rId76"/>
    <p:sldId id="294" r:id="rId77"/>
    <p:sldId id="295" r:id="rId78"/>
    <p:sldId id="456" r:id="rId79"/>
    <p:sldId id="688" r:id="rId80"/>
    <p:sldId id="449" r:id="rId81"/>
    <p:sldId id="689" r:id="rId82"/>
    <p:sldId id="690" r:id="rId83"/>
    <p:sldId id="691" r:id="rId84"/>
    <p:sldId id="355" r:id="rId85"/>
    <p:sldId id="335" r:id="rId86"/>
    <p:sldId id="436" r:id="rId87"/>
    <p:sldId id="336" r:id="rId88"/>
    <p:sldId id="692" r:id="rId89"/>
    <p:sldId id="693" r:id="rId90"/>
    <p:sldId id="452" r:id="rId91"/>
    <p:sldId id="398" r:id="rId92"/>
    <p:sldId id="395" r:id="rId93"/>
    <p:sldId id="396" r:id="rId94"/>
    <p:sldId id="397" r:id="rId95"/>
    <p:sldId id="454" r:id="rId96"/>
  </p:sldIdLst>
  <p:sldSz cx="12192000" cy="6858000"/>
  <p:notesSz cx="7099300" cy="10234613"/>
  <p:custDataLst>
    <p:tags r:id="rId9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3333FF"/>
    <a:srgbClr val="DE68FF"/>
    <a:srgbClr val="CE4649"/>
    <a:srgbClr val="E57071"/>
    <a:srgbClr val="FF9786"/>
    <a:srgbClr val="D3000F"/>
    <a:srgbClr val="FFFF00"/>
    <a:srgbClr val="FF33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 autoAdjust="0"/>
    <p:restoredTop sz="95033" autoAdjust="0"/>
  </p:normalViewPr>
  <p:slideViewPr>
    <p:cSldViewPr>
      <p:cViewPr varScale="1">
        <p:scale>
          <a:sx n="79" d="100"/>
          <a:sy n="79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gs" Target="tags/tag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09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86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81</a:t>
            </a:fld>
            <a:endParaRPr 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model simpler (no reason for fan-in constraint)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86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en.wikipedia.org/wiki/Image:Thomasbayes.jp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9.xml"/><Relationship Id="rId7" Type="http://schemas.openxmlformats.org/officeDocument/2006/relationships/image" Target="../media/image5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9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13.xml"/><Relationship Id="rId7" Type="http://schemas.openxmlformats.org/officeDocument/2006/relationships/image" Target="../media/image5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6.xml"/><Relationship Id="rId7" Type="http://schemas.openxmlformats.org/officeDocument/2006/relationships/image" Target="../media/image5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7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72.png"/><Relationship Id="rId5" Type="http://schemas.openxmlformats.org/officeDocument/2006/relationships/image" Target="../media/image7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2520016"/>
            <a:ext cx="5592576" cy="37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B10EB84C-CC7E-E441-A6B3-1F06E4063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821093"/>
              </p:ext>
            </p:extLst>
          </p:nvPr>
        </p:nvGraphicFramePr>
        <p:xfrm>
          <a:off x="460526" y="4495800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1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rgbClr val="FF9786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b</a:t>
            </a:r>
            <a:r>
              <a:rPr lang="en-US" sz="2000" dirty="0">
                <a:solidFill>
                  <a:srgbClr val="FF9786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1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a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13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rgbClr val="E57071"/>
                </a:solidFill>
                <a:latin typeface="Calibri"/>
                <a:cs typeface="Calibri"/>
              </a:rPr>
              <a:t>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618454" y="5714399"/>
            <a:ext cx="6559202" cy="762601"/>
          </a:xfrm>
          <a:prstGeom prst="wedgeRectCallout">
            <a:avLst>
              <a:gd name="adj1" fmla="val 5337"/>
              <a:gd name="adj2" fmla="val -92334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rgbClr val="BD00B0"/>
                </a:solidFill>
              </a:rPr>
              <a:t>= 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s,T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+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r,T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+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f,T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+</a:t>
            </a:r>
            <a:r>
              <a:rPr lang="en-US" i="1" dirty="0">
                <a:solidFill>
                  <a:srgbClr val="BD00B0"/>
                </a:solidFill>
              </a:rPr>
              <a:t> 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m,T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</a:t>
            </a:r>
          </a:p>
          <a:p>
            <a:r>
              <a:rPr lang="en-US" dirty="0">
                <a:solidFill>
                  <a:srgbClr val="BD00B0"/>
                </a:solidFill>
              </a:rPr>
              <a:t>= 0.15 + 0.08 + 0.27 + 0.00= 0.50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0" y="4038600"/>
            <a:ext cx="11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T,W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4400" y="2590800"/>
            <a:ext cx="3200400" cy="954107"/>
            <a:chOff x="9296400" y="1219200"/>
            <a:chExt cx="2729076" cy="954107"/>
          </a:xfrm>
        </p:grpSpPr>
        <p:sp>
          <p:nvSpPr>
            <p:cNvPr id="23" name="TextBox 22"/>
            <p:cNvSpPr txBox="1"/>
            <p:nvPr/>
          </p:nvSpPr>
          <p:spPr>
            <a:xfrm>
              <a:off x="9296400" y="1371600"/>
              <a:ext cx="168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a | b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744200" y="1219200"/>
              <a:ext cx="1281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a, b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b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62400" y="4495800"/>
            <a:ext cx="4952999" cy="954107"/>
            <a:chOff x="9296400" y="1219200"/>
            <a:chExt cx="2908031" cy="954107"/>
          </a:xfrm>
        </p:grpSpPr>
        <p:sp>
          <p:nvSpPr>
            <p:cNvPr id="29" name="TextBox 28"/>
            <p:cNvSpPr txBox="1"/>
            <p:nvPr/>
          </p:nvSpPr>
          <p:spPr>
            <a:xfrm>
              <a:off x="9296400" y="1371600"/>
              <a:ext cx="2235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W=s | T=c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817524" y="1219200"/>
              <a:ext cx="13869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W=</a:t>
              </a:r>
              <a:r>
                <a:rPr lang="en-US" sz="2800" i="1" u="sng" dirty="0" err="1">
                  <a:solidFill>
                    <a:srgbClr val="BD00B0"/>
                  </a:solidFill>
                </a:rPr>
                <a:t>s,T</a:t>
              </a:r>
              <a:r>
                <a:rPr lang="en-US" sz="2800" i="1" u="sng" dirty="0">
                  <a:solidFill>
                    <a:srgbClr val="BD00B0"/>
                  </a:solidFill>
                </a:rPr>
                <a:t>=c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 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T=c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991600" y="4724400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=</a:t>
            </a:r>
            <a:r>
              <a:rPr lang="en-US" sz="2400" dirty="0">
                <a:solidFill>
                  <a:srgbClr val="BD00B0"/>
                </a:solidFill>
              </a:rPr>
              <a:t> 0.15/0.50 = 0.3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3048" y="5290810"/>
            <a:ext cx="838200" cy="347990"/>
          </a:xfrm>
          <a:prstGeom prst="rect">
            <a:avLst/>
          </a:prstGeom>
          <a:solidFill>
            <a:srgbClr val="DE68FF">
              <a:alpha val="15000"/>
            </a:srgbClr>
          </a:solidFill>
          <a:ln w="38100" cmpd="sng">
            <a:solidFill>
              <a:srgbClr val="CC00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35709" y="4873317"/>
            <a:ext cx="831360" cy="1908483"/>
          </a:xfrm>
          <a:prstGeom prst="rect">
            <a:avLst/>
          </a:prstGeom>
          <a:noFill/>
          <a:ln w="69850" cmpd="sng">
            <a:solidFill>
              <a:srgbClr val="CE464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2" grpId="0"/>
      <p:bldP spid="5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Conditional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10442200" cy="64182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Distributions for one set of variables given another set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F0DA026-25AF-7042-A572-173ADD3B3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99245"/>
              </p:ext>
            </p:extLst>
          </p:nvPr>
        </p:nvGraphicFramePr>
        <p:xfrm>
          <a:off x="460526" y="2133600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21CE8A-7A58-A841-9D8D-DE35A523553B}"/>
              </a:ext>
            </a:extLst>
          </p:cNvPr>
          <p:cNvSpPr/>
          <p:nvPr/>
        </p:nvSpPr>
        <p:spPr>
          <a:xfrm>
            <a:off x="6629400" y="1908295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T=c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D7EF34-CE44-244C-9B67-D93F689A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59559"/>
              </p:ext>
            </p:extLst>
          </p:nvPr>
        </p:nvGraphicFramePr>
        <p:xfrm>
          <a:off x="6922114" y="2895600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6FA65B1-CF06-D54A-B5A0-684E9CFF8115}"/>
              </a:ext>
            </a:extLst>
          </p:cNvPr>
          <p:cNvSpPr/>
          <p:nvPr/>
        </p:nvSpPr>
        <p:spPr>
          <a:xfrm>
            <a:off x="5029200" y="1905000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T=h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BED6236B-E061-E249-8D8F-D2FB56F91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40343"/>
              </p:ext>
            </p:extLst>
          </p:nvPr>
        </p:nvGraphicFramePr>
        <p:xfrm>
          <a:off x="5321914" y="289230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390AB43-CFD8-1046-BEB6-DFAB83949691}"/>
              </a:ext>
            </a:extLst>
          </p:cNvPr>
          <p:cNvSpPr/>
          <p:nvPr/>
        </p:nvSpPr>
        <p:spPr>
          <a:xfrm>
            <a:off x="8805311" y="1911779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2651650C-D34A-A745-BA64-9AB7B4067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96926"/>
              </p:ext>
            </p:extLst>
          </p:nvPr>
        </p:nvGraphicFramePr>
        <p:xfrm>
          <a:off x="8397744" y="2699267"/>
          <a:ext cx="1854200" cy="177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98394469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235278692"/>
                    </a:ext>
                  </a:extLst>
                </a:gridCol>
              </a:tblGrid>
              <a:tr h="177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633907"/>
                  </a:ext>
                </a:extLst>
              </a:tr>
            </a:tbl>
          </a:graphicData>
        </a:graphic>
      </p:graphicFrame>
      <p:graphicFrame>
        <p:nvGraphicFramePr>
          <p:cNvPr id="22" name="Table 6">
            <a:extLst>
              <a:ext uri="{FF2B5EF4-FFF2-40B4-BE49-F238E27FC236}">
                <a16:creationId xmlns:a16="http://schemas.microsoft.com/office/drawing/2014/main" id="{663341CE-D16D-BD43-8114-723F3B27F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25171"/>
              </p:ext>
            </p:extLst>
          </p:nvPr>
        </p:nvGraphicFramePr>
        <p:xfrm>
          <a:off x="9440120" y="2795786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graphicFrame>
        <p:nvGraphicFramePr>
          <p:cNvPr id="23" name="Table 6">
            <a:extLst>
              <a:ext uri="{FF2B5EF4-FFF2-40B4-BE49-F238E27FC236}">
                <a16:creationId xmlns:a16="http://schemas.microsoft.com/office/drawing/2014/main" id="{A3DA8656-EC62-5940-847E-1C94BCCDA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47485"/>
              </p:ext>
            </p:extLst>
          </p:nvPr>
        </p:nvGraphicFramePr>
        <p:xfrm>
          <a:off x="8523739" y="279894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56072A-E72B-B843-AFE3-6DD8A96EF450}"/>
              </a:ext>
            </a:extLst>
          </p:cNvPr>
          <p:cNvSpPr txBox="1"/>
          <p:nvPr/>
        </p:nvSpPr>
        <p:spPr>
          <a:xfrm>
            <a:off x="5421134" y="24500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61527-466B-5D4C-A595-C78D32422E20}"/>
              </a:ext>
            </a:extLst>
          </p:cNvPr>
          <p:cNvSpPr txBox="1"/>
          <p:nvPr/>
        </p:nvSpPr>
        <p:spPr>
          <a:xfrm>
            <a:off x="6970037" y="24546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5D802-CE57-CC41-85F4-1CDFAD79D9AC}"/>
              </a:ext>
            </a:extLst>
          </p:cNvPr>
          <p:cNvSpPr txBox="1"/>
          <p:nvPr/>
        </p:nvSpPr>
        <p:spPr>
          <a:xfrm>
            <a:off x="8610600" y="23218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45D93F-70CC-994D-B129-77BFA4474CE4}"/>
              </a:ext>
            </a:extLst>
          </p:cNvPr>
          <p:cNvSpPr txBox="1"/>
          <p:nvPr/>
        </p:nvSpPr>
        <p:spPr>
          <a:xfrm>
            <a:off x="9441380" y="2326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6956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0" grpId="0"/>
      <p:bldP spid="9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6"/>
            <a:ext cx="8470900" cy="1889954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Multiply each entry by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dirty="0">
                <a:solidFill>
                  <a:srgbClr val="CC00CC"/>
                </a:solidFill>
              </a:rPr>
              <a:t> = 1/(sum over all entries)</a:t>
            </a:r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Normalizing a distribution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84DF45-D2CE-3943-83E6-8F8A8303C34D}"/>
              </a:ext>
            </a:extLst>
          </p:cNvPr>
          <p:cNvGrpSpPr/>
          <p:nvPr/>
        </p:nvGrpSpPr>
        <p:grpSpPr>
          <a:xfrm>
            <a:off x="5276241" y="5054894"/>
            <a:ext cx="1741350" cy="1137630"/>
            <a:chOff x="8977036" y="3866637"/>
            <a:chExt cx="1741350" cy="1137630"/>
          </a:xfrm>
        </p:grpSpPr>
        <p:sp>
          <p:nvSpPr>
            <p:cNvPr id="50" name="Line 45"/>
            <p:cNvSpPr>
              <a:spLocks noChangeShapeType="1"/>
            </p:cNvSpPr>
            <p:nvPr/>
          </p:nvSpPr>
          <p:spPr bwMode="auto">
            <a:xfrm>
              <a:off x="9251912" y="4422287"/>
              <a:ext cx="1167859" cy="907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692" name="TextBox 1051691"/>
            <p:cNvSpPr txBox="1"/>
            <p:nvPr/>
          </p:nvSpPr>
          <p:spPr>
            <a:xfrm>
              <a:off x="8977036" y="4604157"/>
              <a:ext cx="1741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sym typeface="Symbol"/>
                </a:rPr>
                <a:t></a:t>
              </a:r>
              <a:r>
                <a:rPr lang="en-US" dirty="0">
                  <a:solidFill>
                    <a:srgbClr val="CC00CC"/>
                  </a:solidFill>
                </a:rPr>
                <a:t> = 1/0.50 = 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07188" y="3866637"/>
              <a:ext cx="1223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Normalize</a:t>
              </a:r>
            </a:p>
          </p:txBody>
        </p:sp>
      </p:grp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BE5517CB-1447-1641-BA3C-C4D77BD5B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3778"/>
              </p:ext>
            </p:extLst>
          </p:nvPr>
        </p:nvGraphicFramePr>
        <p:xfrm>
          <a:off x="609600" y="4053840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BCD2360-6102-4946-A004-3DF68106E469}"/>
              </a:ext>
            </a:extLst>
          </p:cNvPr>
          <p:cNvSpPr/>
          <p:nvPr/>
        </p:nvSpPr>
        <p:spPr>
          <a:xfrm>
            <a:off x="2884783" y="4431357"/>
            <a:ext cx="831360" cy="1908483"/>
          </a:xfrm>
          <a:prstGeom prst="rect">
            <a:avLst/>
          </a:prstGeom>
          <a:noFill/>
          <a:ln w="69850" cmpd="sng">
            <a:solidFill>
              <a:srgbClr val="CE464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A5D1D7-6FEC-C94A-877F-17470ED9BE74}"/>
              </a:ext>
            </a:extLst>
          </p:cNvPr>
          <p:cNvSpPr/>
          <p:nvPr/>
        </p:nvSpPr>
        <p:spPr>
          <a:xfrm>
            <a:off x="4152519" y="4246691"/>
            <a:ext cx="1157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W,T=c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21" name="Table 6">
            <a:extLst>
              <a:ext uri="{FF2B5EF4-FFF2-40B4-BE49-F238E27FC236}">
                <a16:creationId xmlns:a16="http://schemas.microsoft.com/office/drawing/2014/main" id="{834B50D6-2B6C-6949-88FF-FC6C71E18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33520"/>
              </p:ext>
            </p:extLst>
          </p:nvPr>
        </p:nvGraphicFramePr>
        <p:xfrm>
          <a:off x="4445233" y="4815840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graphicFrame>
        <p:nvGraphicFramePr>
          <p:cNvPr id="22" name="Table 6">
            <a:extLst>
              <a:ext uri="{FF2B5EF4-FFF2-40B4-BE49-F238E27FC236}">
                <a16:creationId xmlns:a16="http://schemas.microsoft.com/office/drawing/2014/main" id="{8FB856EA-F1E3-F540-8092-B4E1423F7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03427"/>
              </p:ext>
            </p:extLst>
          </p:nvPr>
        </p:nvGraphicFramePr>
        <p:xfrm>
          <a:off x="7144891" y="4819809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B03D1AB-0FE5-EC4C-B98C-4977F2C755D9}"/>
              </a:ext>
            </a:extLst>
          </p:cNvPr>
          <p:cNvSpPr/>
          <p:nvPr/>
        </p:nvSpPr>
        <p:spPr>
          <a:xfrm>
            <a:off x="1727671" y="3550222"/>
            <a:ext cx="907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48A84F-9FD3-6E44-ACDA-E19054ACAAD4}"/>
              </a:ext>
            </a:extLst>
          </p:cNvPr>
          <p:cNvSpPr/>
          <p:nvPr/>
        </p:nvSpPr>
        <p:spPr>
          <a:xfrm>
            <a:off x="5900520" y="3906262"/>
            <a:ext cx="32875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T=c</a:t>
            </a:r>
            <a:r>
              <a:rPr lang="en-US" dirty="0">
                <a:solidFill>
                  <a:srgbClr val="BD00B0"/>
                </a:solidFill>
              </a:rPr>
              <a:t>) =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W,T=c</a:t>
            </a:r>
            <a:r>
              <a:rPr lang="en-US" dirty="0">
                <a:solidFill>
                  <a:srgbClr val="BD00B0"/>
                </a:solidFill>
              </a:rPr>
              <a:t>)/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T</a:t>
            </a:r>
            <a:r>
              <a:rPr lang="en-US" dirty="0">
                <a:solidFill>
                  <a:srgbClr val="BD00B0"/>
                </a:solidFill>
              </a:rPr>
              <a:t>=</a:t>
            </a:r>
            <a:r>
              <a:rPr lang="en-US" i="1" dirty="0">
                <a:solidFill>
                  <a:srgbClr val="BD00B0"/>
                </a:solidFill>
              </a:rPr>
              <a:t>c</a:t>
            </a:r>
            <a:r>
              <a:rPr lang="en-US" dirty="0">
                <a:solidFill>
                  <a:srgbClr val="BD00B0"/>
                </a:solidFill>
              </a:rPr>
              <a:t>)</a:t>
            </a:r>
          </a:p>
          <a:p>
            <a:r>
              <a:rPr lang="en-US" dirty="0">
                <a:solidFill>
                  <a:srgbClr val="BD00B0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W,T=c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19" grpId="1" animBg="1"/>
      <p:bldP spid="20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7315200" y="2438400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610600" y="2209800"/>
            <a:ext cx="3200400" cy="954107"/>
            <a:chOff x="9296400" y="1219200"/>
            <a:chExt cx="2729076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9296400" y="1371600"/>
              <a:ext cx="168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a | b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744200" y="1219200"/>
              <a:ext cx="1281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a, b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b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81200" y="2286000"/>
            <a:ext cx="41329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BD00B0"/>
                </a:solidFill>
              </a:rPr>
              <a:t>P</a:t>
            </a:r>
            <a:r>
              <a:rPr lang="en-US" sz="3200" dirty="0">
                <a:solidFill>
                  <a:srgbClr val="BD00B0"/>
                </a:solidFill>
              </a:rPr>
              <a:t>(</a:t>
            </a:r>
            <a:r>
              <a:rPr lang="en-US" sz="3200" i="1" dirty="0">
                <a:solidFill>
                  <a:srgbClr val="BD00B0"/>
                </a:solidFill>
              </a:rPr>
              <a:t>a | b</a:t>
            </a:r>
            <a:r>
              <a:rPr lang="en-US" sz="3200" dirty="0">
                <a:solidFill>
                  <a:srgbClr val="BD00B0"/>
                </a:solidFill>
              </a:rPr>
              <a:t>) </a:t>
            </a:r>
            <a:r>
              <a:rPr lang="en-US" sz="3200" i="1" dirty="0">
                <a:solidFill>
                  <a:srgbClr val="BD00B0"/>
                </a:solidFill>
              </a:rPr>
              <a:t>P</a:t>
            </a:r>
            <a:r>
              <a:rPr lang="en-US" sz="3200" dirty="0">
                <a:solidFill>
                  <a:srgbClr val="BD00B0"/>
                </a:solidFill>
              </a:rPr>
              <a:t>(</a:t>
            </a:r>
            <a:r>
              <a:rPr lang="en-US" sz="3200" i="1" dirty="0">
                <a:solidFill>
                  <a:srgbClr val="BD00B0"/>
                </a:solidFill>
              </a:rPr>
              <a:t>b</a:t>
            </a:r>
            <a:r>
              <a:rPr lang="en-US" sz="3200" dirty="0">
                <a:solidFill>
                  <a:srgbClr val="BD00B0"/>
                </a:solidFill>
              </a:rPr>
              <a:t>) = </a:t>
            </a:r>
            <a:r>
              <a:rPr lang="en-US" sz="3200" i="1" dirty="0">
                <a:solidFill>
                  <a:srgbClr val="BD00B0"/>
                </a:solidFill>
              </a:rPr>
              <a:t>P</a:t>
            </a:r>
            <a:r>
              <a:rPr lang="en-US" sz="3200" dirty="0">
                <a:solidFill>
                  <a:srgbClr val="BD00B0"/>
                </a:solidFill>
              </a:rPr>
              <a:t>(</a:t>
            </a:r>
            <a:r>
              <a:rPr lang="en-US" sz="3200" i="1" dirty="0">
                <a:solidFill>
                  <a:srgbClr val="BD00B0"/>
                </a:solidFill>
              </a:rPr>
              <a:t>a, b</a:t>
            </a:r>
            <a:r>
              <a:rPr lang="en-US" sz="3200" dirty="0">
                <a:solidFill>
                  <a:srgbClr val="BD00B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9265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Product Rule: Example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1613730" y="2286000"/>
            <a:ext cx="7987470" cy="838201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solidFill>
                  <a:srgbClr val="BD00B0"/>
                </a:solidFill>
              </a:rPr>
              <a:t>P</a:t>
            </a:r>
            <a:r>
              <a:rPr lang="en-US" sz="3600" dirty="0">
                <a:solidFill>
                  <a:srgbClr val="BD00B0"/>
                </a:solidFill>
              </a:rPr>
              <a:t>(</a:t>
            </a:r>
            <a:r>
              <a:rPr lang="en-US" sz="3600" i="1" dirty="0">
                <a:solidFill>
                  <a:srgbClr val="BD00B0"/>
                </a:solidFill>
              </a:rPr>
              <a:t>W </a:t>
            </a:r>
            <a:r>
              <a:rPr lang="en-US" sz="3600" dirty="0">
                <a:solidFill>
                  <a:srgbClr val="BD00B0"/>
                </a:solidFill>
              </a:rPr>
              <a:t>|</a:t>
            </a:r>
            <a:r>
              <a:rPr lang="en-US" sz="3600" i="1" dirty="0">
                <a:solidFill>
                  <a:srgbClr val="BD00B0"/>
                </a:solidFill>
              </a:rPr>
              <a:t> T</a:t>
            </a:r>
            <a:r>
              <a:rPr lang="en-US" sz="3600" dirty="0">
                <a:solidFill>
                  <a:srgbClr val="BD00B0"/>
                </a:solidFill>
              </a:rPr>
              <a:t>) </a:t>
            </a:r>
            <a:r>
              <a:rPr lang="en-US" sz="3600" i="1" dirty="0">
                <a:solidFill>
                  <a:srgbClr val="BD00B0"/>
                </a:solidFill>
              </a:rPr>
              <a:t>P</a:t>
            </a:r>
            <a:r>
              <a:rPr lang="en-US" sz="3600" dirty="0">
                <a:solidFill>
                  <a:srgbClr val="BD00B0"/>
                </a:solidFill>
              </a:rPr>
              <a:t>(</a:t>
            </a:r>
            <a:r>
              <a:rPr lang="en-US" sz="3600" i="1" dirty="0">
                <a:solidFill>
                  <a:srgbClr val="BD00B0"/>
                </a:solidFill>
              </a:rPr>
              <a:t>T</a:t>
            </a:r>
            <a:r>
              <a:rPr lang="en-US" sz="3600" dirty="0">
                <a:solidFill>
                  <a:srgbClr val="BD00B0"/>
                </a:solidFill>
              </a:rPr>
              <a:t>) = </a:t>
            </a:r>
            <a:r>
              <a:rPr lang="en-US" sz="3600" i="1" dirty="0">
                <a:solidFill>
                  <a:srgbClr val="BD00B0"/>
                </a:solidFill>
              </a:rPr>
              <a:t>P</a:t>
            </a:r>
            <a:r>
              <a:rPr lang="en-US" sz="3600" dirty="0">
                <a:solidFill>
                  <a:srgbClr val="BD00B0"/>
                </a:solidFill>
              </a:rPr>
              <a:t>(</a:t>
            </a:r>
            <a:r>
              <a:rPr lang="en-US" sz="3600" i="1" dirty="0">
                <a:solidFill>
                  <a:srgbClr val="BD00B0"/>
                </a:solidFill>
              </a:rPr>
              <a:t>W, T</a:t>
            </a:r>
            <a:r>
              <a:rPr lang="en-US" sz="3600" dirty="0">
                <a:solidFill>
                  <a:srgbClr val="BD00B0"/>
                </a:solidFill>
              </a:rPr>
              <a:t>) </a:t>
            </a:r>
          </a:p>
          <a:p>
            <a:pPr marL="0" indent="0" eaLnBrk="1" hangingPunct="1">
              <a:buNone/>
            </a:pPr>
            <a:endParaRPr lang="en-US" sz="3600" dirty="0"/>
          </a:p>
          <a:p>
            <a:pPr marL="0" indent="0" eaLnBrk="1" hangingPunct="1">
              <a:buNone/>
            </a:pPr>
            <a:endParaRPr lang="en-US" sz="3600" dirty="0"/>
          </a:p>
        </p:txBody>
      </p:sp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Group 56">
            <a:extLst>
              <a:ext uri="{FF2B5EF4-FFF2-40B4-BE49-F238E27FC236}">
                <a16:creationId xmlns:a16="http://schemas.microsoft.com/office/drawing/2014/main" id="{2CD8347D-A2CD-F04A-AE7B-D00C0EF1C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294025"/>
              </p:ext>
            </p:extLst>
          </p:nvPr>
        </p:nvGraphicFramePr>
        <p:xfrm>
          <a:off x="4057650" y="4219575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FA49820-990A-8048-AE83-710FE3B7D41D}"/>
              </a:ext>
            </a:extLst>
          </p:cNvPr>
          <p:cNvSpPr txBox="1"/>
          <p:nvPr/>
        </p:nvSpPr>
        <p:spPr>
          <a:xfrm>
            <a:off x="4455469" y="3683187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3C3629-020A-4B45-ABE7-59E805BB346A}"/>
              </a:ext>
            </a:extLst>
          </p:cNvPr>
          <p:cNvSpPr/>
          <p:nvPr/>
        </p:nvSpPr>
        <p:spPr>
          <a:xfrm>
            <a:off x="1647310" y="3125164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D6444DC6-A5F6-6C4B-801B-3EA6B2262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39057"/>
              </p:ext>
            </p:extLst>
          </p:nvPr>
        </p:nvGraphicFramePr>
        <p:xfrm>
          <a:off x="1239743" y="3912652"/>
          <a:ext cx="1854200" cy="177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98394469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235278692"/>
                    </a:ext>
                  </a:extLst>
                </a:gridCol>
              </a:tblGrid>
              <a:tr h="177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633907"/>
                  </a:ext>
                </a:extLst>
              </a:tr>
            </a:tbl>
          </a:graphicData>
        </a:graphic>
      </p:graphicFrame>
      <p:graphicFrame>
        <p:nvGraphicFramePr>
          <p:cNvPr id="27" name="Table 6">
            <a:extLst>
              <a:ext uri="{FF2B5EF4-FFF2-40B4-BE49-F238E27FC236}">
                <a16:creationId xmlns:a16="http://schemas.microsoft.com/office/drawing/2014/main" id="{7AA65401-75E5-E14B-B31D-CBE0E657D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889718"/>
              </p:ext>
            </p:extLst>
          </p:nvPr>
        </p:nvGraphicFramePr>
        <p:xfrm>
          <a:off x="2268091" y="403278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graphicFrame>
        <p:nvGraphicFramePr>
          <p:cNvPr id="28" name="Table 6">
            <a:extLst>
              <a:ext uri="{FF2B5EF4-FFF2-40B4-BE49-F238E27FC236}">
                <a16:creationId xmlns:a16="http://schemas.microsoft.com/office/drawing/2014/main" id="{CA3ECF8E-6921-824D-9ABD-AF20D9F3B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44328"/>
              </p:ext>
            </p:extLst>
          </p:nvPr>
        </p:nvGraphicFramePr>
        <p:xfrm>
          <a:off x="1353691" y="403278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3DC4453-E0C1-624E-B5EA-F68FCAD1EFD2}"/>
              </a:ext>
            </a:extLst>
          </p:cNvPr>
          <p:cNvSpPr txBox="1"/>
          <p:nvPr/>
        </p:nvSpPr>
        <p:spPr>
          <a:xfrm>
            <a:off x="1452599" y="353521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864EF4-B651-414A-8C39-593D9D11A553}"/>
              </a:ext>
            </a:extLst>
          </p:cNvPr>
          <p:cNvSpPr txBox="1"/>
          <p:nvPr/>
        </p:nvSpPr>
        <p:spPr>
          <a:xfrm>
            <a:off x="2283379" y="35398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31EF5E36-CBF4-6F41-9E1B-682D22C9D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64135"/>
              </p:ext>
            </p:extLst>
          </p:nvPr>
        </p:nvGraphicFramePr>
        <p:xfrm>
          <a:off x="7391400" y="3658651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1270F65B-3FBA-7B44-969D-3A11F0423BC7}"/>
              </a:ext>
            </a:extLst>
          </p:cNvPr>
          <p:cNvSpPr/>
          <p:nvPr/>
        </p:nvSpPr>
        <p:spPr>
          <a:xfrm>
            <a:off x="8401815" y="3126215"/>
            <a:ext cx="971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 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2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11342885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A joint distribution can be written as a product of conditional distributions by repeated application of the product rule:</a:t>
            </a:r>
          </a:p>
          <a:p>
            <a:pPr>
              <a:lnSpc>
                <a:spcPct val="80000"/>
              </a:lnSpc>
            </a:pP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3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3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i="1" dirty="0" err="1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i="1" baseline="-25000" dirty="0" err="1">
                <a:solidFill>
                  <a:srgbClr val="BD00B0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</a:t>
            </a:r>
            <a:r>
              <a:rPr lang="en-US" i="1" baseline="-43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i="1" baseline="-25000" dirty="0">
                <a:solidFill>
                  <a:srgbClr val="BD00B0"/>
                </a:solidFill>
                <a:latin typeface="Calibri"/>
                <a:cs typeface="Calibri"/>
              </a:rPr>
              <a:t>i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i="1" baseline="-25000" dirty="0">
                <a:solidFill>
                  <a:srgbClr val="BD00B0"/>
                </a:solidFill>
                <a:latin typeface="Calibri"/>
                <a:cs typeface="Calibri"/>
              </a:rPr>
              <a:t>i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baseline="-25000" dirty="0">
              <a:solidFill>
                <a:srgbClr val="BD00B0"/>
              </a:solidFill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baseline="-25000" dirty="0">
              <a:solidFill>
                <a:srgbClr val="BD00B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31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64627" y="1387328"/>
            <a:ext cx="7379173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a probability model</a:t>
            </a:r>
          </a:p>
          <a:p>
            <a:pPr lvl="1"/>
            <a:r>
              <a:rPr lang="en-US" sz="2000" dirty="0"/>
              <a:t>Typically for a </a:t>
            </a:r>
            <a:r>
              <a:rPr lang="en-US" sz="2000" b="1" i="1" dirty="0">
                <a:solidFill>
                  <a:srgbClr val="3333FF"/>
                </a:solidFill>
              </a:rPr>
              <a:t>query variable </a:t>
            </a:r>
            <a:r>
              <a:rPr lang="en-US" sz="2000" dirty="0"/>
              <a:t>given </a:t>
            </a:r>
            <a:r>
              <a:rPr lang="en-US" sz="2000" b="1" i="1" dirty="0">
                <a:solidFill>
                  <a:srgbClr val="3333FF"/>
                </a:solidFill>
              </a:rPr>
              <a:t>evidence</a:t>
            </a:r>
            <a:endParaRPr lang="en-US" sz="2400" dirty="0"/>
          </a:p>
          <a:p>
            <a:pPr lvl="1"/>
            <a:r>
              <a:rPr lang="en-US" sz="2000" dirty="0"/>
              <a:t>E.g., </a:t>
            </a:r>
            <a:r>
              <a:rPr lang="en-US" sz="2000" dirty="0">
                <a:solidFill>
                  <a:srgbClr val="CC00CC"/>
                </a:solidFill>
              </a:rPr>
              <a:t>P(airport on time | no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>
                <a:solidFill>
                  <a:srgbClr val="CC00CC"/>
                </a:solidFill>
              </a:rPr>
              <a:t>P(airport on time | no accidents, 5 a.m.) = 0.95</a:t>
            </a:r>
          </a:p>
          <a:p>
            <a:pPr lvl="1" eaLnBrk="1" hangingPunct="1"/>
            <a:r>
              <a:rPr lang="en-US" sz="2000" dirty="0">
                <a:solidFill>
                  <a:srgbClr val="CC00CC"/>
                </a:solidFill>
              </a:rPr>
              <a:t>P(airport 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b="1" i="1" u="sng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814" y="1524000"/>
            <a:ext cx="4862985" cy="4499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>
                <a:cs typeface="Calibri" pitchFamily="34" charset="0"/>
              </a:rPr>
              <a:t>Probability model  </a:t>
            </a:r>
            <a:r>
              <a:rPr lang="en-US" sz="2000" dirty="0">
                <a:solidFill>
                  <a:srgbClr val="BD00B0"/>
                </a:solidFill>
              </a:rPr>
              <a:t>P(</a:t>
            </a:r>
            <a:r>
              <a:rPr lang="en-US" sz="2000" i="1" dirty="0">
                <a:solidFill>
                  <a:srgbClr val="BD00B0"/>
                </a:solidFill>
              </a:rPr>
              <a:t>X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, …, </a:t>
            </a:r>
            <a:r>
              <a:rPr lang="en-US" sz="2000" i="1" dirty="0" err="1">
                <a:solidFill>
                  <a:srgbClr val="BD00B0"/>
                </a:solidFill>
              </a:rPr>
              <a:t>X</a:t>
            </a:r>
            <a:r>
              <a:rPr lang="en-US" sz="2000" i="1" baseline="-25000" dirty="0" err="1">
                <a:solidFill>
                  <a:srgbClr val="BD00B0"/>
                </a:solidFill>
              </a:rPr>
              <a:t>n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r>
              <a:rPr lang="en-US" sz="2000" dirty="0">
                <a:cs typeface="Calibri" pitchFamily="34" charset="0"/>
              </a:rPr>
              <a:t>is given</a:t>
            </a:r>
            <a:endParaRPr lang="en-US" sz="2000" dirty="0">
              <a:solidFill>
                <a:srgbClr val="BD00B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000" dirty="0"/>
              <a:t>Partition the variables </a:t>
            </a:r>
            <a:r>
              <a:rPr lang="en-US" sz="2000" i="1" dirty="0">
                <a:solidFill>
                  <a:srgbClr val="BD00B0"/>
                </a:solidFill>
              </a:rPr>
              <a:t>X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, …, </a:t>
            </a:r>
            <a:r>
              <a:rPr lang="en-US" sz="2000" i="1" dirty="0" err="1">
                <a:solidFill>
                  <a:srgbClr val="BD00B0"/>
                </a:solidFill>
              </a:rPr>
              <a:t>X</a:t>
            </a:r>
            <a:r>
              <a:rPr lang="en-US" sz="2000" i="1" baseline="-25000" dirty="0" err="1">
                <a:solidFill>
                  <a:srgbClr val="BD00B0"/>
                </a:solidFill>
              </a:rPr>
              <a:t>n</a:t>
            </a:r>
            <a:r>
              <a:rPr lang="en-US" sz="2000" i="1" baseline="-25000" dirty="0">
                <a:solidFill>
                  <a:srgbClr val="BD00B0"/>
                </a:solidFill>
              </a:rPr>
              <a:t>  </a:t>
            </a:r>
            <a:r>
              <a:rPr lang="en-US" sz="2000" dirty="0"/>
              <a:t>into sets as follows: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Evidence variables: 	</a:t>
            </a:r>
            <a:r>
              <a:rPr lang="en-US" sz="1800" b="1" i="1" dirty="0">
                <a:solidFill>
                  <a:srgbClr val="BD00B0"/>
                </a:solidFill>
              </a:rPr>
              <a:t>E</a:t>
            </a:r>
            <a:r>
              <a:rPr lang="en-US" sz="1800" dirty="0">
                <a:solidFill>
                  <a:srgbClr val="BD00B0"/>
                </a:solidFill>
              </a:rPr>
              <a:t> = </a:t>
            </a:r>
            <a:r>
              <a:rPr lang="en-US" sz="1800" b="1" i="1" dirty="0">
                <a:solidFill>
                  <a:srgbClr val="BD00B0"/>
                </a:solidFill>
              </a:rPr>
              <a:t>e</a:t>
            </a: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Query variables:	</a:t>
            </a:r>
            <a:r>
              <a:rPr lang="en-US" sz="1800" b="1" i="1" dirty="0">
                <a:solidFill>
                  <a:srgbClr val="BD00B0"/>
                </a:solidFill>
              </a:rPr>
              <a:t>Q</a:t>
            </a:r>
            <a:endParaRPr lang="en-US" sz="1800" b="1" dirty="0"/>
          </a:p>
          <a:p>
            <a:pPr lvl="1">
              <a:lnSpc>
                <a:spcPct val="80000"/>
              </a:lnSpc>
            </a:pPr>
            <a:r>
              <a:rPr lang="en-US" sz="1800" dirty="0"/>
              <a:t>Hidden variables:	</a:t>
            </a:r>
            <a:r>
              <a:rPr lang="en-US" sz="1800" b="1" i="1" dirty="0">
                <a:solidFill>
                  <a:srgbClr val="BD00B0"/>
                </a:solidFill>
              </a:rPr>
              <a:t>H</a:t>
            </a:r>
            <a:r>
              <a:rPr lang="en-US" sz="1800" dirty="0">
                <a:solidFill>
                  <a:srgbClr val="BD00B0"/>
                </a:solidFill>
              </a:rPr>
              <a:t> 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7180138" y="3642273"/>
            <a:ext cx="193922" cy="1143001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715000" y="1290548"/>
            <a:ext cx="399702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	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800" b="1" i="1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800" i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800" i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800" b="1" i="1" dirty="0">
                <a:solidFill>
                  <a:srgbClr val="BD00B0"/>
                </a:solidFill>
              </a:rPr>
              <a:t>e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6" y="3081163"/>
            <a:ext cx="3972561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</a:t>
            </a:r>
            <a:r>
              <a:rPr lang="en-US" sz="2000" b="1" i="1" dirty="0">
                <a:solidFill>
                  <a:srgbClr val="CC00CC"/>
                </a:solidFill>
              </a:rPr>
              <a:t>H</a:t>
            </a:r>
            <a:r>
              <a:rPr lang="en-US" sz="2000" dirty="0"/>
              <a:t> from model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35" y="4615536"/>
            <a:ext cx="3114039" cy="20760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3758226"/>
            <a:ext cx="1803699" cy="39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</a:t>
            </a:r>
            <a:r>
              <a:rPr lang="en-US" sz="2000" b="1" i="1" kern="0" baseline="-25000" dirty="0">
                <a:solidFill>
                  <a:srgbClr val="BD00B0"/>
                </a:solidFill>
                <a:latin typeface="Calibri" pitchFamily="34" charset="0"/>
                <a:sym typeface="Symbol"/>
              </a:rPr>
              <a:t>h</a:t>
            </a:r>
            <a:r>
              <a:rPr lang="en-US" sz="2000" kern="0" dirty="0">
                <a:solidFill>
                  <a:srgbClr val="BD00B0"/>
                </a:solidFill>
                <a:latin typeface="Calibri" pitchFamily="34" charset="0"/>
                <a:sym typeface="Symbol"/>
              </a:rPr>
              <a:t>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 , 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h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400" kern="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6411" y="3758226"/>
            <a:ext cx="1346844" cy="392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400" b="1" i="1" dirty="0">
                <a:solidFill>
                  <a:srgbClr val="BD00B0"/>
                </a:solidFill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6682145" y="4246204"/>
            <a:ext cx="121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BD00B0"/>
                </a:solidFill>
              </a:rPr>
              <a:t>X</a:t>
            </a:r>
            <a:r>
              <a:rPr lang="en-US" baseline="-25000" dirty="0">
                <a:solidFill>
                  <a:srgbClr val="BD00B0"/>
                </a:solidFill>
              </a:rPr>
              <a:t>1</a:t>
            </a:r>
            <a:r>
              <a:rPr lang="en-US" dirty="0">
                <a:solidFill>
                  <a:srgbClr val="BD00B0"/>
                </a:solidFill>
              </a:rPr>
              <a:t>, …, </a:t>
            </a:r>
            <a:r>
              <a:rPr lang="en-US" i="1" dirty="0" err="1">
                <a:solidFill>
                  <a:srgbClr val="BD00B0"/>
                </a:solidFill>
              </a:rPr>
              <a:t>X</a:t>
            </a:r>
            <a:r>
              <a:rPr lang="en-US" i="1" baseline="-25000" dirty="0" err="1">
                <a:solidFill>
                  <a:srgbClr val="BD00B0"/>
                </a:solidFill>
              </a:rPr>
              <a:t>n</a:t>
            </a:r>
            <a:r>
              <a:rPr lang="en-US" dirty="0">
                <a:solidFill>
                  <a:srgbClr val="BD00B0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23360" y="3758226"/>
            <a:ext cx="2581156" cy="39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400" b="1" kern="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r>
              <a:rPr lang="en-US" sz="2400" b="1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 ,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2" animBg="1"/>
      <p:bldP spid="16" grpId="0"/>
      <p:bldP spid="17" grpId="0"/>
      <p:bldP spid="18" grpId="0"/>
      <p:bldP spid="21" grpId="0"/>
      <p:bldP spid="7" grpId="0"/>
      <p:bldP spid="9" grpId="0"/>
      <p:bldP spid="29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 | winter)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marL="0" indent="0" eaLnBrk="1" hangingPunct="1">
              <a:buNone/>
            </a:pPr>
            <a:endParaRPr lang="en-US" sz="2400" dirty="0"/>
          </a:p>
        </p:txBody>
      </p:sp>
      <p:graphicFrame>
        <p:nvGraphicFramePr>
          <p:cNvPr id="5" name="Group 155">
            <a:extLst>
              <a:ext uri="{FF2B5EF4-FFF2-40B4-BE49-F238E27FC236}">
                <a16:creationId xmlns:a16="http://schemas.microsoft.com/office/drawing/2014/main" id="{89A88F2C-4B96-B042-930C-03C02C9B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59218"/>
              </p:ext>
            </p:extLst>
          </p:nvPr>
        </p:nvGraphicFramePr>
        <p:xfrm>
          <a:off x="7010400" y="1139705"/>
          <a:ext cx="3733800" cy="5699760"/>
        </p:xfrm>
        <a:graphic>
          <a:graphicData uri="http://schemas.openxmlformats.org/drawingml/2006/table">
            <a:tbl>
              <a:tblPr/>
              <a:tblGrid>
                <a:gridCol w="120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Season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Weather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20566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5921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55355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2868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88492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540969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83172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98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66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>
            <a:extLst>
              <a:ext uri="{FF2B5EF4-FFF2-40B4-BE49-F238E27FC236}">
                <a16:creationId xmlns:a16="http://schemas.microsoft.com/office/drawing/2014/main" id="{99967932-2F70-C227-EBA2-D565859A9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Probabilistic Belief</a:t>
            </a:r>
          </a:p>
        </p:txBody>
      </p:sp>
      <p:sp>
        <p:nvSpPr>
          <p:cNvPr id="378883" name="Rectangle 3">
            <a:extLst>
              <a:ext uri="{FF2B5EF4-FFF2-40B4-BE49-F238E27FC236}">
                <a16:creationId xmlns:a16="http://schemas.microsoft.com/office/drawing/2014/main" id="{F2F8157F-337D-8D7B-FF93-FF2FD3C9A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0033CC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Consider a world where a dentist agent </a:t>
            </a:r>
            <a:r>
              <a:rPr lang="en-US" altLang="en-US" sz="2400" b="1" dirty="0"/>
              <a:t>D</a:t>
            </a:r>
            <a:r>
              <a:rPr lang="en-US" altLang="en-US" sz="2400" dirty="0"/>
              <a:t> meets with a new patient </a:t>
            </a:r>
            <a:r>
              <a:rPr lang="en-US" altLang="en-US" sz="2400" b="1" dirty="0"/>
              <a:t>P</a:t>
            </a:r>
          </a:p>
          <a:p>
            <a:pPr>
              <a:lnSpc>
                <a:spcPct val="90000"/>
              </a:lnSpc>
              <a:buClr>
                <a:srgbClr val="0033CC"/>
              </a:buClr>
              <a:buFont typeface="Wingdings" panose="05000000000000000000" pitchFamily="2" charset="2"/>
              <a:buChar char="§"/>
            </a:pPr>
            <a:endParaRPr lang="en-US" altLang="en-US" sz="1000" dirty="0"/>
          </a:p>
          <a:p>
            <a:pPr>
              <a:lnSpc>
                <a:spcPct val="90000"/>
              </a:lnSpc>
              <a:buClr>
                <a:srgbClr val="0033CC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/>
              <a:t>D</a:t>
            </a:r>
            <a:r>
              <a:rPr lang="en-US" altLang="en-US" sz="2400" dirty="0"/>
              <a:t> is interested in only whether </a:t>
            </a:r>
            <a:r>
              <a:rPr lang="en-US" altLang="en-US" sz="2400" b="1" dirty="0"/>
              <a:t>P</a:t>
            </a:r>
            <a:r>
              <a:rPr lang="en-US" altLang="en-US" sz="2400" dirty="0"/>
              <a:t> has a cavity; so, a state is described with a single proposition – </a:t>
            </a:r>
            <a:r>
              <a:rPr lang="en-US" altLang="en-US" sz="2400" i="1" dirty="0"/>
              <a:t>Cavity</a:t>
            </a:r>
          </a:p>
          <a:p>
            <a:pPr>
              <a:lnSpc>
                <a:spcPct val="90000"/>
              </a:lnSpc>
              <a:buClr>
                <a:srgbClr val="0033CC"/>
              </a:buClr>
              <a:buFont typeface="Wingdings" panose="05000000000000000000" pitchFamily="2" charset="2"/>
              <a:buChar char="§"/>
            </a:pPr>
            <a:endParaRPr lang="en-US" altLang="en-US" sz="1000" dirty="0"/>
          </a:p>
          <a:p>
            <a:pPr>
              <a:lnSpc>
                <a:spcPct val="90000"/>
              </a:lnSpc>
              <a:buClr>
                <a:srgbClr val="0033CC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Before observing </a:t>
            </a:r>
            <a:r>
              <a:rPr lang="en-US" altLang="en-US" sz="2400" b="1" dirty="0"/>
              <a:t>P</a:t>
            </a:r>
            <a:r>
              <a:rPr lang="en-US" altLang="en-US" sz="2400" dirty="0"/>
              <a:t>, </a:t>
            </a:r>
            <a:r>
              <a:rPr lang="en-US" altLang="en-US" sz="2400" b="1" dirty="0"/>
              <a:t>D</a:t>
            </a:r>
            <a:r>
              <a:rPr lang="en-US" altLang="en-US" sz="2400" dirty="0"/>
              <a:t> does not know if </a:t>
            </a:r>
            <a:r>
              <a:rPr lang="en-US" altLang="en-US" sz="2400" b="1" dirty="0"/>
              <a:t>P</a:t>
            </a:r>
            <a:r>
              <a:rPr lang="en-US" altLang="en-US" sz="2400" dirty="0"/>
              <a:t> has a cavity, but from years of practice, he believes </a:t>
            </a:r>
            <a:r>
              <a:rPr lang="en-US" altLang="en-US" sz="2400" i="1" dirty="0"/>
              <a:t>Cavity</a:t>
            </a:r>
            <a:r>
              <a:rPr lang="en-US" altLang="en-US" sz="2400" dirty="0"/>
              <a:t> with some probability </a:t>
            </a:r>
            <a:r>
              <a:rPr lang="en-US" altLang="en-US" sz="2400" i="1" dirty="0"/>
              <a:t>p</a:t>
            </a:r>
            <a:r>
              <a:rPr lang="en-US" altLang="en-US" sz="2400" dirty="0"/>
              <a:t> and </a:t>
            </a:r>
            <a:r>
              <a:rPr lang="en-US" altLang="en-US" sz="2400" b="1" dirty="0">
                <a:sym typeface="Symbol" panose="05050102010706020507" pitchFamily="18" charset="2"/>
              </a:rPr>
              <a:t></a:t>
            </a:r>
            <a:r>
              <a:rPr lang="en-US" altLang="en-US" sz="2400" i="1" dirty="0"/>
              <a:t>Cavity</a:t>
            </a:r>
            <a:r>
              <a:rPr lang="en-US" altLang="en-US" sz="2400" b="1" i="1" dirty="0"/>
              <a:t> </a:t>
            </a:r>
            <a:r>
              <a:rPr lang="en-US" altLang="en-US" sz="2400" dirty="0"/>
              <a:t>with probability 1 - </a:t>
            </a:r>
            <a:r>
              <a:rPr lang="en-US" altLang="en-US" sz="2400" i="1" dirty="0"/>
              <a:t>p</a:t>
            </a:r>
          </a:p>
          <a:p>
            <a:pPr>
              <a:lnSpc>
                <a:spcPct val="90000"/>
              </a:lnSpc>
              <a:buClr>
                <a:srgbClr val="0033CC"/>
              </a:buClr>
              <a:buFont typeface="Wingdings" panose="05000000000000000000" pitchFamily="2" charset="2"/>
              <a:buChar char="§"/>
            </a:pPr>
            <a:endParaRPr lang="en-US" altLang="en-US" sz="900" dirty="0"/>
          </a:p>
          <a:p>
            <a:pPr>
              <a:lnSpc>
                <a:spcPct val="90000"/>
              </a:lnSpc>
              <a:buClr>
                <a:srgbClr val="0033CC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The proposition is now a </a:t>
            </a:r>
            <a:r>
              <a:rPr lang="en-US" altLang="en-US" sz="2400" dirty="0">
                <a:solidFill>
                  <a:srgbClr val="0033CC"/>
                </a:solidFill>
              </a:rPr>
              <a:t>random variable</a:t>
            </a:r>
            <a:r>
              <a:rPr lang="en-US" altLang="en-US" sz="2400" dirty="0"/>
              <a:t> and (</a:t>
            </a:r>
            <a:r>
              <a:rPr lang="en-US" altLang="en-US" sz="2400" i="1" dirty="0"/>
              <a:t>Cavity</a:t>
            </a:r>
            <a:r>
              <a:rPr lang="en-US" altLang="en-US" sz="2400" dirty="0"/>
              <a:t>, </a:t>
            </a:r>
            <a:r>
              <a:rPr lang="en-US" altLang="en-US" sz="2400" i="1" dirty="0"/>
              <a:t>p</a:t>
            </a:r>
            <a:r>
              <a:rPr lang="en-US" altLang="en-US" sz="2400" dirty="0"/>
              <a:t>) is a </a:t>
            </a:r>
            <a:r>
              <a:rPr lang="en-US" altLang="en-US" sz="2400" dirty="0">
                <a:solidFill>
                  <a:srgbClr val="990033"/>
                </a:solidFill>
              </a:rPr>
              <a:t>probabilistic belief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19200"/>
            <a:ext cx="11785600" cy="5562600"/>
          </a:xfrm>
        </p:spPr>
        <p:txBody>
          <a:bodyPr/>
          <a:lstStyle/>
          <a:p>
            <a:r>
              <a:rPr lang="en-US" dirty="0"/>
              <a:t>The real world is rife with uncertainty!</a:t>
            </a:r>
          </a:p>
          <a:p>
            <a:pPr lvl="1"/>
            <a:r>
              <a:rPr lang="en-US" dirty="0"/>
              <a:t>E.g., if I leave for Delhi 2 hours before my flight, will I be there in time?</a:t>
            </a:r>
          </a:p>
          <a:p>
            <a:r>
              <a:rPr lang="en-US" dirty="0"/>
              <a:t>Sources of Uncertainty:</a:t>
            </a:r>
          </a:p>
          <a:p>
            <a:pPr lvl="1"/>
            <a:r>
              <a:rPr lang="en-US" dirty="0"/>
              <a:t>partial observability (road state, other drivers’ plans, etc.)</a:t>
            </a:r>
          </a:p>
          <a:p>
            <a:pPr lvl="1"/>
            <a:r>
              <a:rPr lang="en-US" dirty="0"/>
              <a:t>noisy sensors (radio traffic reports, Google maps)</a:t>
            </a:r>
          </a:p>
          <a:p>
            <a:pPr lvl="1"/>
            <a:r>
              <a:rPr lang="en-US" dirty="0"/>
              <a:t>immense complexity of modelling and predicting traffic, security line, etc.</a:t>
            </a:r>
          </a:p>
          <a:p>
            <a:pPr lvl="1"/>
            <a:r>
              <a:rPr lang="en-US" dirty="0"/>
              <a:t>lack of knowledge of world dynamics (will tire burst?)</a:t>
            </a:r>
          </a:p>
          <a:p>
            <a:r>
              <a:rPr lang="en-US" dirty="0"/>
              <a:t>Probabilistic assertions summarize effects of </a:t>
            </a:r>
            <a:r>
              <a:rPr lang="en-US" b="1" i="1" dirty="0">
                <a:solidFill>
                  <a:srgbClr val="FF0000"/>
                </a:solidFill>
              </a:rPr>
              <a:t>ignorance</a:t>
            </a:r>
            <a:r>
              <a:rPr lang="en-US" dirty="0"/>
              <a:t> and </a:t>
            </a:r>
            <a:r>
              <a:rPr lang="en-US" b="1" i="1" dirty="0">
                <a:solidFill>
                  <a:srgbClr val="FF0000"/>
                </a:solidFill>
              </a:rPr>
              <a:t>laziness</a:t>
            </a:r>
          </a:p>
          <a:p>
            <a:r>
              <a:rPr lang="en-US" dirty="0"/>
              <a:t>Combine probability theory + utility theory -&gt; decision theory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Maximize expected utility 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a* = </a:t>
            </a:r>
            <a:r>
              <a:rPr lang="en-US" i="1" dirty="0" err="1">
                <a:solidFill>
                  <a:srgbClr val="CC00CC"/>
                </a:solidFill>
              </a:rPr>
              <a:t>argmax</a:t>
            </a:r>
            <a:r>
              <a:rPr lang="en-US" i="1" baseline="-25000" dirty="0" err="1">
                <a:solidFill>
                  <a:srgbClr val="CC00CC"/>
                </a:solidFill>
              </a:rPr>
              <a:t>a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U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solidFill>
                <a:srgbClr val="CC00CC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7" name="Rectangle 7">
            <a:extLst>
              <a:ext uri="{FF2B5EF4-FFF2-40B4-BE49-F238E27FC236}">
                <a16:creationId xmlns:a16="http://schemas.microsoft.com/office/drawing/2014/main" id="{7A75D71E-41BD-8F6B-9C04-2DF5C3622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1" y="3557586"/>
            <a:ext cx="1422401" cy="427038"/>
          </a:xfrm>
          <a:prstGeom prst="rect">
            <a:avLst/>
          </a:prstGeom>
          <a:solidFill>
            <a:srgbClr val="E5FF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73764" name="Rectangle 4">
            <a:extLst>
              <a:ext uri="{FF2B5EF4-FFF2-40B4-BE49-F238E27FC236}">
                <a16:creationId xmlns:a16="http://schemas.microsoft.com/office/drawing/2014/main" id="{050D0393-595A-20BD-BB83-3DC7937D1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2" y="3105739"/>
            <a:ext cx="1655322" cy="420688"/>
          </a:xfrm>
          <a:prstGeom prst="rect">
            <a:avLst/>
          </a:prstGeom>
          <a:solidFill>
            <a:srgbClr val="F0E1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73762" name="Rectangle 2">
            <a:extLst>
              <a:ext uri="{FF2B5EF4-FFF2-40B4-BE49-F238E27FC236}">
                <a16:creationId xmlns:a16="http://schemas.microsoft.com/office/drawing/2014/main" id="{1592D4B7-5A22-9CE6-887C-E53CC5E52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Joint Distribution - Example</a:t>
            </a:r>
          </a:p>
        </p:txBody>
      </p:sp>
      <p:graphicFrame>
        <p:nvGraphicFramePr>
          <p:cNvPr id="373770" name="Group 10">
            <a:extLst>
              <a:ext uri="{FF2B5EF4-FFF2-40B4-BE49-F238E27FC236}">
                <a16:creationId xmlns:a16="http://schemas.microsoft.com/office/drawing/2014/main" id="{8F2A4C11-B78D-C596-566B-D740B546E9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96207"/>
              </p:ext>
            </p:extLst>
          </p:nvPr>
        </p:nvGraphicFramePr>
        <p:xfrm>
          <a:off x="3612610" y="2667000"/>
          <a:ext cx="4519714" cy="1339850"/>
        </p:xfrm>
        <a:graphic>
          <a:graphicData uri="http://schemas.openxmlformats.org/drawingml/2006/table">
            <a:tbl>
              <a:tblPr/>
              <a:tblGrid>
                <a:gridCol w="1414400">
                  <a:extLst>
                    <a:ext uri="{9D8B030D-6E8A-4147-A177-3AD203B41FA5}">
                      <a16:colId xmlns:a16="http://schemas.microsoft.com/office/drawing/2014/main" val="1138314152"/>
                    </a:ext>
                  </a:extLst>
                </a:gridCol>
                <a:gridCol w="1450207">
                  <a:extLst>
                    <a:ext uri="{9D8B030D-6E8A-4147-A177-3AD203B41FA5}">
                      <a16:colId xmlns:a16="http://schemas.microsoft.com/office/drawing/2014/main" val="642402245"/>
                    </a:ext>
                  </a:extLst>
                </a:gridCol>
                <a:gridCol w="1655107">
                  <a:extLst>
                    <a:ext uri="{9D8B030D-6E8A-4147-A177-3AD203B41FA5}">
                      <a16:colId xmlns:a16="http://schemas.microsoft.com/office/drawing/2014/main" val="3563396554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316852"/>
                  </a:ext>
                </a:extLst>
              </a:tr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690978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180621"/>
                  </a:ext>
                </a:extLst>
              </a:tr>
            </a:tbl>
          </a:graphicData>
        </a:graphic>
      </p:graphicFrame>
      <p:sp>
        <p:nvSpPr>
          <p:cNvPr id="373765" name="Text Box 5">
            <a:extLst>
              <a:ext uri="{FF2B5EF4-FFF2-40B4-BE49-F238E27FC236}">
                <a16:creationId xmlns:a16="http://schemas.microsoft.com/office/drawing/2014/main" id="{D7085672-71AF-669A-FC7D-4C04CFFE7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0" y="4164012"/>
            <a:ext cx="36284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dirty="0">
                <a:solidFill>
                  <a:srgbClr val="99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P(Cavity </a:t>
            </a:r>
            <a:r>
              <a:rPr lang="en-US" altLang="en-US" sz="2800" b="1" dirty="0">
                <a:solidFill>
                  <a:srgbClr val="99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 </a:t>
            </a:r>
            <a:r>
              <a:rPr lang="en-US" altLang="en-US" sz="2800" dirty="0">
                <a:solidFill>
                  <a:srgbClr val="99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Toothache)</a:t>
            </a:r>
          </a:p>
        </p:txBody>
      </p:sp>
      <p:sp>
        <p:nvSpPr>
          <p:cNvPr id="373766" name="Line 6">
            <a:extLst>
              <a:ext uri="{FF2B5EF4-FFF2-40B4-BE49-F238E27FC236}">
                <a16:creationId xmlns:a16="http://schemas.microsoft.com/office/drawing/2014/main" id="{729C3A1C-044B-2130-E5C1-A27D31EB83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4900" y="3325811"/>
            <a:ext cx="533400" cy="914400"/>
          </a:xfrm>
          <a:prstGeom prst="line">
            <a:avLst/>
          </a:prstGeom>
          <a:noFill/>
          <a:ln w="9525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3768" name="Text Box 8">
            <a:extLst>
              <a:ext uri="{FF2B5EF4-FFF2-40B4-BE49-F238E27FC236}">
                <a16:creationId xmlns:a16="http://schemas.microsoft.com/office/drawing/2014/main" id="{E0AFCEC1-4E02-EF02-A44E-FD3A6CD96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1" y="4533900"/>
            <a:ext cx="36653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P(</a:t>
            </a:r>
            <a:r>
              <a:rPr lang="en-US" altLang="en-US" sz="3200" b="1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</a:t>
            </a:r>
            <a:r>
              <a:rPr lang="en-US" altLang="en-US" sz="2800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Cavity </a:t>
            </a:r>
            <a:r>
              <a:rPr lang="en-US" altLang="en-US" sz="2800" b="1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 </a:t>
            </a:r>
            <a:r>
              <a:rPr lang="en-US" altLang="en-US" sz="2800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Toothache)</a:t>
            </a:r>
          </a:p>
        </p:txBody>
      </p:sp>
      <p:sp>
        <p:nvSpPr>
          <p:cNvPr id="373769" name="Line 9">
            <a:extLst>
              <a:ext uri="{FF2B5EF4-FFF2-40B4-BE49-F238E27FC236}">
                <a16:creationId xmlns:a16="http://schemas.microsoft.com/office/drawing/2014/main" id="{2602C45B-A04D-27F1-1AD2-88D83F63EA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3871911"/>
            <a:ext cx="762000" cy="5334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5" grpId="0"/>
      <p:bldP spid="373766" grpId="0" animBg="1"/>
      <p:bldP spid="373768" grpId="0"/>
      <p:bldP spid="37376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>
            <a:extLst>
              <a:ext uri="{FF2B5EF4-FFF2-40B4-BE49-F238E27FC236}">
                <a16:creationId xmlns:a16="http://schemas.microsoft.com/office/drawing/2014/main" id="{604293A3-700A-E778-5367-EA1F1CA3F1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Joint Distribution - Example</a:t>
            </a:r>
          </a:p>
        </p:txBody>
      </p:sp>
      <p:graphicFrame>
        <p:nvGraphicFramePr>
          <p:cNvPr id="374787" name="Group 3">
            <a:extLst>
              <a:ext uri="{FF2B5EF4-FFF2-40B4-BE49-F238E27FC236}">
                <a16:creationId xmlns:a16="http://schemas.microsoft.com/office/drawing/2014/main" id="{056B0166-A6FF-7F99-4F18-4C9400BEC3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294224"/>
              </p:ext>
            </p:extLst>
          </p:nvPr>
        </p:nvGraphicFramePr>
        <p:xfrm>
          <a:off x="3962400" y="2165216"/>
          <a:ext cx="4419598" cy="1644784"/>
        </p:xfrm>
        <a:graphic>
          <a:graphicData uri="http://schemas.openxmlformats.org/drawingml/2006/table">
            <a:tbl>
              <a:tblPr/>
              <a:tblGrid>
                <a:gridCol w="1383069">
                  <a:extLst>
                    <a:ext uri="{9D8B030D-6E8A-4147-A177-3AD203B41FA5}">
                      <a16:colId xmlns:a16="http://schemas.microsoft.com/office/drawing/2014/main" val="3293955140"/>
                    </a:ext>
                  </a:extLst>
                </a:gridCol>
                <a:gridCol w="1418083">
                  <a:extLst>
                    <a:ext uri="{9D8B030D-6E8A-4147-A177-3AD203B41FA5}">
                      <a16:colId xmlns:a16="http://schemas.microsoft.com/office/drawing/2014/main" val="3477441034"/>
                    </a:ext>
                  </a:extLst>
                </a:gridCol>
                <a:gridCol w="1618446">
                  <a:extLst>
                    <a:ext uri="{9D8B030D-6E8A-4147-A177-3AD203B41FA5}">
                      <a16:colId xmlns:a16="http://schemas.microsoft.com/office/drawing/2014/main" val="3819768491"/>
                    </a:ext>
                  </a:extLst>
                </a:gridCol>
              </a:tblGrid>
              <a:tr h="5144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808010"/>
                  </a:ext>
                </a:extLst>
              </a:tr>
              <a:tr h="545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563520"/>
                  </a:ext>
                </a:extLst>
              </a:tr>
              <a:tr h="5846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636962"/>
                  </a:ext>
                </a:extLst>
              </a:tr>
            </a:tbl>
          </a:graphicData>
        </a:graphic>
      </p:graphicFrame>
      <p:sp>
        <p:nvSpPr>
          <p:cNvPr id="374806" name="Rectangle 22">
            <a:extLst>
              <a:ext uri="{FF2B5EF4-FFF2-40B4-BE49-F238E27FC236}">
                <a16:creationId xmlns:a16="http://schemas.microsoft.com/office/drawing/2014/main" id="{D2942611-15D3-5DB2-7B30-C5134EA06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600" y="2669485"/>
            <a:ext cx="1444200" cy="1116000"/>
          </a:xfrm>
          <a:prstGeom prst="rect">
            <a:avLst/>
          </a:prstGeom>
          <a:gradFill rotWithShape="1">
            <a:gsLst>
              <a:gs pos="0">
                <a:srgbClr val="993366">
                  <a:alpha val="24001"/>
                </a:srgbClr>
              </a:gs>
              <a:gs pos="100000">
                <a:srgbClr val="993366">
                  <a:gamma/>
                  <a:shade val="46275"/>
                  <a:invGamma/>
                  <a:alpha val="23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5" name="Rectangle 21">
            <a:extLst>
              <a:ext uri="{FF2B5EF4-FFF2-40B4-BE49-F238E27FC236}">
                <a16:creationId xmlns:a16="http://schemas.microsoft.com/office/drawing/2014/main" id="{0F1785AA-27FA-F3C3-27F1-D4A58BDD9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419600"/>
            <a:ext cx="6210299" cy="141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685800">
              <a:tabLst>
                <a:tab pos="1600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685800">
              <a:tabLst>
                <a:tab pos="1600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685800">
              <a:tabLst>
                <a:tab pos="1600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685800">
              <a:tabLst>
                <a:tab pos="1600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685800">
              <a:tabLst>
                <a:tab pos="1600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</a:rPr>
              <a:t>= P( (Toothache </a:t>
            </a:r>
            <a:r>
              <a:rPr lang="en-US" altLang="en-US" sz="2000" b="1" dirty="0">
                <a:solidFill>
                  <a:srgbClr val="993366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 </a:t>
            </a:r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Cavity) v (</a:t>
            </a:r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</a:rPr>
              <a:t>Toothache </a:t>
            </a:r>
            <a:r>
              <a:rPr lang="en-US" altLang="en-US" sz="2000" b="1" dirty="0">
                <a:solidFill>
                  <a:srgbClr val="993366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 </a:t>
            </a:r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Cavity) )</a:t>
            </a: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</a:rPr>
              <a:t>= P(Toothache </a:t>
            </a:r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 Cavity) + P(</a:t>
            </a:r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</a:rPr>
              <a:t>Toothache </a:t>
            </a:r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 Cavity)</a:t>
            </a: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=  0.04 + 0.01 = 0.05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AECB5-0DCA-4539-6C67-CC55C9DE3520}"/>
              </a:ext>
            </a:extLst>
          </p:cNvPr>
          <p:cNvSpPr txBox="1"/>
          <p:nvPr/>
        </p:nvSpPr>
        <p:spPr>
          <a:xfrm>
            <a:off x="2319236" y="4481209"/>
            <a:ext cx="1679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993366"/>
                </a:solidFill>
                <a:latin typeface="Tahoma" panose="020B0604030504040204" pitchFamily="34" charset="0"/>
              </a:rPr>
              <a:t>P(Toothache)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806" grpId="0" animBg="1"/>
      <p:bldP spid="3748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>
            <a:extLst>
              <a:ext uri="{FF2B5EF4-FFF2-40B4-BE49-F238E27FC236}">
                <a16:creationId xmlns:a16="http://schemas.microsoft.com/office/drawing/2014/main" id="{9A077775-C779-8BF5-93C0-823C33A48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Joint Distribution - Example</a:t>
            </a:r>
          </a:p>
        </p:txBody>
      </p:sp>
      <p:graphicFrame>
        <p:nvGraphicFramePr>
          <p:cNvPr id="375811" name="Group 3">
            <a:extLst>
              <a:ext uri="{FF2B5EF4-FFF2-40B4-BE49-F238E27FC236}">
                <a16:creationId xmlns:a16="http://schemas.microsoft.com/office/drawing/2014/main" id="{BBBEA3E9-E89B-699F-BF14-874FB51FFCEA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01850664"/>
              </p:ext>
            </p:extLst>
          </p:nvPr>
        </p:nvGraphicFramePr>
        <p:xfrm>
          <a:off x="3810000" y="2437388"/>
          <a:ext cx="4245242" cy="1335019"/>
        </p:xfrm>
        <a:graphic>
          <a:graphicData uri="http://schemas.openxmlformats.org/drawingml/2006/table">
            <a:tbl>
              <a:tblPr/>
              <a:tblGrid>
                <a:gridCol w="1328507">
                  <a:extLst>
                    <a:ext uri="{9D8B030D-6E8A-4147-A177-3AD203B41FA5}">
                      <a16:colId xmlns:a16="http://schemas.microsoft.com/office/drawing/2014/main" val="3636447813"/>
                    </a:ext>
                  </a:extLst>
                </a:gridCol>
                <a:gridCol w="1362139">
                  <a:extLst>
                    <a:ext uri="{9D8B030D-6E8A-4147-A177-3AD203B41FA5}">
                      <a16:colId xmlns:a16="http://schemas.microsoft.com/office/drawing/2014/main" val="128918898"/>
                    </a:ext>
                  </a:extLst>
                </a:gridCol>
                <a:gridCol w="1554596">
                  <a:extLst>
                    <a:ext uri="{9D8B030D-6E8A-4147-A177-3AD203B41FA5}">
                      <a16:colId xmlns:a16="http://schemas.microsoft.com/office/drawing/2014/main" val="1489405059"/>
                    </a:ext>
                  </a:extLst>
                </a:gridCol>
              </a:tblGrid>
              <a:tr h="4175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80105"/>
                  </a:ext>
                </a:extLst>
              </a:tr>
              <a:tr h="4428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480664"/>
                  </a:ext>
                </a:extLst>
              </a:tr>
              <a:tr h="4745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682227"/>
                  </a:ext>
                </a:extLst>
              </a:tr>
            </a:tbl>
          </a:graphicData>
        </a:graphic>
      </p:graphicFrame>
      <p:sp>
        <p:nvSpPr>
          <p:cNvPr id="375831" name="Freeform 23">
            <a:extLst>
              <a:ext uri="{FF2B5EF4-FFF2-40B4-BE49-F238E27FC236}">
                <a16:creationId xmlns:a16="http://schemas.microsoft.com/office/drawing/2014/main" id="{A4B056CD-5FA2-C20D-ECB6-2D0C5CA8363D}"/>
              </a:ext>
            </a:extLst>
          </p:cNvPr>
          <p:cNvSpPr>
            <a:spLocks/>
          </p:cNvSpPr>
          <p:nvPr/>
        </p:nvSpPr>
        <p:spPr bwMode="auto">
          <a:xfrm>
            <a:off x="5082388" y="2837336"/>
            <a:ext cx="2972852" cy="976312"/>
          </a:xfrm>
          <a:custGeom>
            <a:avLst/>
            <a:gdLst>
              <a:gd name="T0" fmla="*/ 0 w 1920"/>
              <a:gd name="T1" fmla="*/ 0 h 512"/>
              <a:gd name="T2" fmla="*/ 1920 w 1920"/>
              <a:gd name="T3" fmla="*/ 0 h 512"/>
              <a:gd name="T4" fmla="*/ 1920 w 1920"/>
              <a:gd name="T5" fmla="*/ 256 h 512"/>
              <a:gd name="T6" fmla="*/ 915 w 1920"/>
              <a:gd name="T7" fmla="*/ 247 h 512"/>
              <a:gd name="T8" fmla="*/ 924 w 1920"/>
              <a:gd name="T9" fmla="*/ 512 h 512"/>
              <a:gd name="T10" fmla="*/ 10 w 1920"/>
              <a:gd name="T11" fmla="*/ 512 h 512"/>
              <a:gd name="T12" fmla="*/ 0 w 1920"/>
              <a:gd name="T13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0" h="512">
                <a:moveTo>
                  <a:pt x="0" y="0"/>
                </a:moveTo>
                <a:lnTo>
                  <a:pt x="1920" y="0"/>
                </a:lnTo>
                <a:lnTo>
                  <a:pt x="1920" y="256"/>
                </a:lnTo>
                <a:lnTo>
                  <a:pt x="915" y="247"/>
                </a:lnTo>
                <a:lnTo>
                  <a:pt x="924" y="512"/>
                </a:lnTo>
                <a:lnTo>
                  <a:pt x="10" y="512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8000">
                  <a:alpha val="24001"/>
                </a:srgbClr>
              </a:gs>
              <a:gs pos="100000">
                <a:srgbClr val="008000">
                  <a:gamma/>
                  <a:shade val="46275"/>
                  <a:invGamma/>
                  <a:alpha val="23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5829" name="Rectangle 21">
            <a:extLst>
              <a:ext uri="{FF2B5EF4-FFF2-40B4-BE49-F238E27FC236}">
                <a16:creationId xmlns:a16="http://schemas.microsoft.com/office/drawing/2014/main" id="{3D6703A6-1F7F-EE0A-F23D-6F6A03B48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514" y="4401201"/>
            <a:ext cx="8876486" cy="9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685800">
              <a:tabLst>
                <a:tab pos="914400" algn="l"/>
                <a:tab pos="1828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685800">
              <a:tabLst>
                <a:tab pos="914400" algn="l"/>
                <a:tab pos="1828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685800">
              <a:tabLst>
                <a:tab pos="914400" algn="l"/>
                <a:tab pos="1828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685800">
              <a:tabLst>
                <a:tab pos="914400" algn="l"/>
                <a:tab pos="1828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685800">
              <a:tabLst>
                <a:tab pos="914400" algn="l"/>
                <a:tab pos="1828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008000"/>
                </a:solidFill>
                <a:latin typeface="Tahoma" panose="020B0604030504040204" pitchFamily="34" charset="0"/>
              </a:rPr>
              <a:t>= P( (Toothache </a:t>
            </a:r>
            <a:r>
              <a:rPr lang="en-US" altLang="en-US" sz="2000" b="1" dirty="0">
                <a:solidFill>
                  <a:srgbClr val="008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 </a:t>
            </a:r>
            <a:r>
              <a:rPr lang="en-US" altLang="en-US" sz="2000" dirty="0">
                <a:solidFill>
                  <a:srgbClr val="008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Cavity) v (</a:t>
            </a:r>
            <a:r>
              <a:rPr lang="en-US" altLang="en-US" sz="2000" dirty="0">
                <a:solidFill>
                  <a:srgbClr val="008000"/>
                </a:solidFill>
                <a:latin typeface="Tahoma" panose="020B0604030504040204" pitchFamily="34" charset="0"/>
              </a:rPr>
              <a:t>Toothache </a:t>
            </a:r>
            <a:r>
              <a:rPr lang="en-US" altLang="en-US" sz="2000" b="1" dirty="0">
                <a:solidFill>
                  <a:srgbClr val="008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 </a:t>
            </a:r>
            <a:r>
              <a:rPr lang="en-US" altLang="en-US" sz="2000" dirty="0">
                <a:solidFill>
                  <a:srgbClr val="008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Cavity) v (</a:t>
            </a:r>
            <a:r>
              <a:rPr lang="en-US" altLang="en-US" sz="2000" dirty="0">
                <a:solidFill>
                  <a:srgbClr val="008000"/>
                </a:solidFill>
                <a:latin typeface="Tahoma" panose="020B0604030504040204" pitchFamily="34" charset="0"/>
              </a:rPr>
              <a:t>Toothache </a:t>
            </a:r>
            <a:r>
              <a:rPr lang="en-US" altLang="en-US" sz="2000" b="1" dirty="0">
                <a:solidFill>
                  <a:srgbClr val="008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 </a:t>
            </a:r>
            <a:r>
              <a:rPr lang="en-US" altLang="en-US" sz="2000" dirty="0">
                <a:solidFill>
                  <a:srgbClr val="008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Cavity)</a:t>
            </a: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008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= 0.04 + 0.01 + 0.06 = 0.11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F4846-A598-516B-6592-125DC7E1B2B5}"/>
              </a:ext>
            </a:extLst>
          </p:cNvPr>
          <p:cNvSpPr txBox="1"/>
          <p:nvPr/>
        </p:nvSpPr>
        <p:spPr>
          <a:xfrm>
            <a:off x="762000" y="4477536"/>
            <a:ext cx="266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008000"/>
                </a:solidFill>
                <a:latin typeface="Tahoma" panose="020B0604030504040204" pitchFamily="34" charset="0"/>
              </a:rPr>
              <a:t>P(Toothache v Cavity)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31" grpId="0" animBg="1"/>
      <p:bldP spid="3758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>
            <a:extLst>
              <a:ext uri="{FF2B5EF4-FFF2-40B4-BE49-F238E27FC236}">
                <a16:creationId xmlns:a16="http://schemas.microsoft.com/office/drawing/2014/main" id="{2AD174CF-1E65-0F60-8E94-C4F906AA54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More Complex Inferences</a:t>
            </a:r>
          </a:p>
        </p:txBody>
      </p:sp>
      <p:sp>
        <p:nvSpPr>
          <p:cNvPr id="380931" name="Rectangle 3">
            <a:extLst>
              <a:ext uri="{FF2B5EF4-FFF2-40B4-BE49-F238E27FC236}">
                <a16:creationId xmlns:a16="http://schemas.microsoft.com/office/drawing/2014/main" id="{B8459A21-C35C-FDB2-47B0-8D8B13F04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33CC"/>
              </a:buClr>
              <a:buFont typeface="Wingdings" panose="05000000000000000000" pitchFamily="2" charset="2"/>
              <a:buChar char="§"/>
            </a:pPr>
            <a:r>
              <a:rPr lang="en-US" altLang="en-US" sz="2800" dirty="0"/>
              <a:t>Let’s now represent the world of the dentist </a:t>
            </a:r>
            <a:r>
              <a:rPr lang="en-US" altLang="en-US" sz="2800" b="1" dirty="0"/>
              <a:t>D</a:t>
            </a:r>
            <a:r>
              <a:rPr lang="en-US" altLang="en-US" sz="2800" dirty="0"/>
              <a:t> using three propositions – </a:t>
            </a:r>
            <a:r>
              <a:rPr lang="en-US" altLang="en-US" sz="2800" i="1" dirty="0">
                <a:solidFill>
                  <a:srgbClr val="0033CC"/>
                </a:solidFill>
              </a:rPr>
              <a:t>Cavity</a:t>
            </a:r>
            <a:r>
              <a:rPr lang="en-US" altLang="en-US" sz="2800" dirty="0"/>
              <a:t>, </a:t>
            </a:r>
            <a:r>
              <a:rPr lang="en-US" altLang="en-US" sz="2800" i="1" dirty="0">
                <a:solidFill>
                  <a:srgbClr val="0033CC"/>
                </a:solidFill>
              </a:rPr>
              <a:t>Toothache</a:t>
            </a:r>
            <a:r>
              <a:rPr lang="en-US" altLang="en-US" sz="2800" dirty="0"/>
              <a:t>, and </a:t>
            </a:r>
            <a:r>
              <a:rPr lang="en-US" altLang="en-US" sz="2800" i="1" dirty="0" err="1">
                <a:solidFill>
                  <a:srgbClr val="0033CC"/>
                </a:solidFill>
              </a:rPr>
              <a:t>PCatch</a:t>
            </a:r>
            <a:br>
              <a:rPr lang="en-US" altLang="en-US" sz="2800" dirty="0"/>
            </a:br>
            <a:endParaRPr lang="en-US" altLang="en-US" sz="900" dirty="0"/>
          </a:p>
          <a:p>
            <a:pPr>
              <a:buClr>
                <a:srgbClr val="0033CC"/>
              </a:buClr>
              <a:buFont typeface="Wingdings" panose="05000000000000000000" pitchFamily="2" charset="2"/>
              <a:buChar char="§"/>
            </a:pPr>
            <a:r>
              <a:rPr lang="en-US" altLang="en-US" sz="2800" b="1" dirty="0"/>
              <a:t>D</a:t>
            </a:r>
            <a:r>
              <a:rPr lang="en-US" altLang="en-US" sz="2800" dirty="0"/>
              <a:t>’s belief state consists of 2</a:t>
            </a:r>
            <a:r>
              <a:rPr lang="en-US" altLang="en-US" sz="2800" baseline="30000" dirty="0"/>
              <a:t>3</a:t>
            </a:r>
            <a:r>
              <a:rPr lang="en-US" altLang="en-US" sz="2800" dirty="0"/>
              <a:t> = 8 states each with some probability:</a:t>
            </a:r>
            <a:br>
              <a:rPr lang="en-US" altLang="en-US" sz="2800" dirty="0"/>
            </a:br>
            <a:endParaRPr lang="en-US" altLang="en-US" sz="2800" dirty="0"/>
          </a:p>
          <a:p>
            <a:pPr lvl="2">
              <a:buClr>
                <a:srgbClr val="0033CC"/>
              </a:buClr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{	</a:t>
            </a:r>
            <a:r>
              <a:rPr lang="en-US" altLang="en-US" dirty="0" err="1"/>
              <a:t>Cavity</a:t>
            </a:r>
            <a:r>
              <a:rPr lang="en-US" altLang="en-US" b="0" dirty="0" err="1">
                <a:sym typeface="Symbol" panose="05050102010706020507" pitchFamily="18" charset="2"/>
              </a:rPr>
              <a:t></a:t>
            </a:r>
            <a:r>
              <a:rPr lang="en-US" altLang="en-US" dirty="0" err="1"/>
              <a:t>Toothache</a:t>
            </a:r>
            <a:r>
              <a:rPr lang="en-US" altLang="en-US" b="0" dirty="0" err="1">
                <a:sym typeface="Symbol" panose="05050102010706020507" pitchFamily="18" charset="2"/>
              </a:rPr>
              <a:t></a:t>
            </a:r>
            <a:r>
              <a:rPr lang="en-US" altLang="en-US" dirty="0" err="1">
                <a:sym typeface="Symbol" panose="05050102010706020507" pitchFamily="18" charset="2"/>
              </a:rPr>
              <a:t>P</a:t>
            </a:r>
            <a:r>
              <a:rPr lang="en-US" altLang="en-US" dirty="0" err="1"/>
              <a:t>Catch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0" dirty="0">
                <a:sym typeface="Symbol" panose="05050102010706020507" pitchFamily="18" charset="2"/>
              </a:rPr>
              <a:t></a:t>
            </a:r>
            <a:r>
              <a:rPr lang="en-US" altLang="en-US" dirty="0" err="1"/>
              <a:t>Cavity</a:t>
            </a:r>
            <a:r>
              <a:rPr lang="en-US" altLang="en-US" b="0" dirty="0" err="1">
                <a:sym typeface="Symbol" panose="05050102010706020507" pitchFamily="18" charset="2"/>
              </a:rPr>
              <a:t></a:t>
            </a:r>
            <a:r>
              <a:rPr lang="en-US" altLang="en-US" dirty="0" err="1"/>
              <a:t>Toothache</a:t>
            </a:r>
            <a:r>
              <a:rPr lang="en-US" altLang="en-US" b="0" dirty="0" err="1">
                <a:sym typeface="Symbol" panose="05050102010706020507" pitchFamily="18" charset="2"/>
              </a:rPr>
              <a:t></a:t>
            </a:r>
            <a:r>
              <a:rPr lang="en-US" altLang="en-US" dirty="0" err="1"/>
              <a:t>PCatch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	Cavity</a:t>
            </a:r>
            <a:r>
              <a:rPr lang="en-US" altLang="en-US" b="0" dirty="0">
                <a:sym typeface="Symbol" panose="05050102010706020507" pitchFamily="18" charset="2"/>
              </a:rPr>
              <a:t></a:t>
            </a:r>
            <a:r>
              <a:rPr lang="en-US" altLang="en-US" dirty="0" err="1"/>
              <a:t>Toothache</a:t>
            </a:r>
            <a:r>
              <a:rPr lang="en-US" altLang="en-US" b="0" dirty="0" err="1">
                <a:sym typeface="Symbol" panose="05050102010706020507" pitchFamily="18" charset="2"/>
              </a:rPr>
              <a:t></a:t>
            </a:r>
            <a:r>
              <a:rPr lang="en-US" altLang="en-US" dirty="0" err="1"/>
              <a:t>PCatch</a:t>
            </a:r>
            <a:r>
              <a:rPr lang="en-US" altLang="en-US" dirty="0"/>
              <a:t>,</a:t>
            </a:r>
          </a:p>
          <a:p>
            <a:pPr lvl="2">
              <a:buClr>
                <a:srgbClr val="0033CC"/>
              </a:buClr>
              <a:buNone/>
            </a:pPr>
            <a:r>
              <a:rPr lang="en-US" altLang="en-US" dirty="0"/>
              <a:t>	         ...</a:t>
            </a:r>
          </a:p>
          <a:p>
            <a:pPr lvl="2">
              <a:buClr>
                <a:srgbClr val="0033CC"/>
              </a:buClr>
              <a:buNone/>
            </a:pPr>
            <a:r>
              <a:rPr lang="en-US" altLang="en-US" dirty="0"/>
              <a:t>     }</a:t>
            </a:r>
            <a:br>
              <a:rPr lang="en-US" altLang="en-US" dirty="0"/>
            </a:br>
            <a:r>
              <a:rPr lang="en-US" altLang="en-US" sz="2000" dirty="0">
                <a:latin typeface="Verdana" panose="020B0604030504040204" pitchFamily="34" charset="0"/>
              </a:rPr>
              <a:t>	</a:t>
            </a:r>
            <a:endParaRPr lang="en-US" altLang="en-US" sz="1200" dirty="0">
              <a:latin typeface="Verdana" panose="020B0604030504040204" pitchFamily="34" charset="0"/>
            </a:endParaRPr>
          </a:p>
          <a:p>
            <a:pPr>
              <a:buClr>
                <a:srgbClr val="0033CC"/>
              </a:buClr>
              <a:buFont typeface="Wingdings" panose="05000000000000000000" pitchFamily="2" charset="2"/>
              <a:buChar char="§"/>
            </a:pPr>
            <a:endParaRPr lang="en-US" altLang="en-US" sz="9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>
            <a:extLst>
              <a:ext uri="{FF2B5EF4-FFF2-40B4-BE49-F238E27FC236}">
                <a16:creationId xmlns:a16="http://schemas.microsoft.com/office/drawing/2014/main" id="{BEB57D34-5D4F-FA16-420A-281C18802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belief state is defined by the full joint probability of the propositions</a:t>
            </a:r>
          </a:p>
        </p:txBody>
      </p:sp>
      <p:graphicFrame>
        <p:nvGraphicFramePr>
          <p:cNvPr id="381955" name="Group 3">
            <a:extLst>
              <a:ext uri="{FF2B5EF4-FFF2-40B4-BE49-F238E27FC236}">
                <a16:creationId xmlns:a16="http://schemas.microsoft.com/office/drawing/2014/main" id="{6C711DCC-F471-74C7-EF40-D94F9103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885"/>
              </p:ext>
            </p:extLst>
          </p:nvPr>
        </p:nvGraphicFramePr>
        <p:xfrm>
          <a:off x="1981200" y="2344738"/>
          <a:ext cx="8305800" cy="2614614"/>
        </p:xfrm>
        <a:graphic>
          <a:graphicData uri="http://schemas.openxmlformats.org/drawingml/2006/table">
            <a:tbl>
              <a:tblPr/>
              <a:tblGrid>
                <a:gridCol w="1660525">
                  <a:extLst>
                    <a:ext uri="{9D8B030D-6E8A-4147-A177-3AD203B41FA5}">
                      <a16:colId xmlns:a16="http://schemas.microsoft.com/office/drawing/2014/main" val="2597147969"/>
                    </a:ext>
                  </a:extLst>
                </a:gridCol>
                <a:gridCol w="1662113">
                  <a:extLst>
                    <a:ext uri="{9D8B030D-6E8A-4147-A177-3AD203B41FA5}">
                      <a16:colId xmlns:a16="http://schemas.microsoft.com/office/drawing/2014/main" val="3772543181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305382524"/>
                    </a:ext>
                  </a:extLst>
                </a:gridCol>
                <a:gridCol w="1662112">
                  <a:extLst>
                    <a:ext uri="{9D8B030D-6E8A-4147-A177-3AD203B41FA5}">
                      <a16:colId xmlns:a16="http://schemas.microsoft.com/office/drawing/2014/main" val="3021199149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659176733"/>
                    </a:ext>
                  </a:extLst>
                </a:gridCol>
              </a:tblGrid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23662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150821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101232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1844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80" name="Rectangle 4">
            <a:extLst>
              <a:ext uri="{FF2B5EF4-FFF2-40B4-BE49-F238E27FC236}">
                <a16:creationId xmlns:a16="http://schemas.microsoft.com/office/drawing/2014/main" id="{56F7799E-37A4-7B96-F928-336C505DA8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Probabilistic Inference</a:t>
            </a:r>
          </a:p>
        </p:txBody>
      </p:sp>
      <p:sp>
        <p:nvSpPr>
          <p:cNvPr id="382978" name="Rectangle 2">
            <a:extLst>
              <a:ext uri="{FF2B5EF4-FFF2-40B4-BE49-F238E27FC236}">
                <a16:creationId xmlns:a16="http://schemas.microsoft.com/office/drawing/2014/main" id="{DA5BF269-00A2-4A62-50B3-9A07447ED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326" y="3402014"/>
            <a:ext cx="6657975" cy="60483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2979" name="Rectangle 3">
            <a:extLst>
              <a:ext uri="{FF2B5EF4-FFF2-40B4-BE49-F238E27FC236}">
                <a16:creationId xmlns:a16="http://schemas.microsoft.com/office/drawing/2014/main" id="{958E7F9A-7DAB-3C32-CD37-7B456845F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3421063"/>
            <a:ext cx="3314700" cy="124936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2981" name="Group 5">
            <a:extLst>
              <a:ext uri="{FF2B5EF4-FFF2-40B4-BE49-F238E27FC236}">
                <a16:creationId xmlns:a16="http://schemas.microsoft.com/office/drawing/2014/main" id="{059AA987-6C4B-C547-DDF3-C5053D914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2866"/>
              </p:ext>
            </p:extLst>
          </p:nvPr>
        </p:nvGraphicFramePr>
        <p:xfrm>
          <a:off x="1952828" y="2065539"/>
          <a:ext cx="8305800" cy="2614614"/>
        </p:xfrm>
        <a:graphic>
          <a:graphicData uri="http://schemas.openxmlformats.org/drawingml/2006/table">
            <a:tbl>
              <a:tblPr/>
              <a:tblGrid>
                <a:gridCol w="1660525">
                  <a:extLst>
                    <a:ext uri="{9D8B030D-6E8A-4147-A177-3AD203B41FA5}">
                      <a16:colId xmlns:a16="http://schemas.microsoft.com/office/drawing/2014/main" val="3646523698"/>
                    </a:ext>
                  </a:extLst>
                </a:gridCol>
                <a:gridCol w="1662113">
                  <a:extLst>
                    <a:ext uri="{9D8B030D-6E8A-4147-A177-3AD203B41FA5}">
                      <a16:colId xmlns:a16="http://schemas.microsoft.com/office/drawing/2014/main" val="2069921014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1759568136"/>
                    </a:ext>
                  </a:extLst>
                </a:gridCol>
                <a:gridCol w="1662112">
                  <a:extLst>
                    <a:ext uri="{9D8B030D-6E8A-4147-A177-3AD203B41FA5}">
                      <a16:colId xmlns:a16="http://schemas.microsoft.com/office/drawing/2014/main" val="3003741494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3360855821"/>
                    </a:ext>
                  </a:extLst>
                </a:gridCol>
              </a:tblGrid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015612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901125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711138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143602"/>
                  </a:ext>
                </a:extLst>
              </a:tr>
            </a:tbl>
          </a:graphicData>
        </a:graphic>
      </p:graphicFrame>
      <p:sp>
        <p:nvSpPr>
          <p:cNvPr id="383013" name="Rectangle 37">
            <a:extLst>
              <a:ext uri="{FF2B5EF4-FFF2-40B4-BE49-F238E27FC236}">
                <a16:creationId xmlns:a16="http://schemas.microsoft.com/office/drawing/2014/main" id="{33EAEC66-2DA9-641D-65FE-6EE301AB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0894"/>
            <a:ext cx="3124200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en-US" sz="2800" dirty="0">
                <a:cs typeface="Arial" panose="020B0604020202020204" pitchFamily="34" charset="0"/>
              </a:rPr>
              <a:t>Toothache</a:t>
            </a:r>
          </a:p>
        </p:txBody>
      </p:sp>
      <p:sp>
        <p:nvSpPr>
          <p:cNvPr id="383015" name="Text Box 39">
            <a:extLst>
              <a:ext uri="{FF2B5EF4-FFF2-40B4-BE49-F238E27FC236}">
                <a16:creationId xmlns:a16="http://schemas.microsoft.com/office/drawing/2014/main" id="{6390E206-E5AE-7E3D-D782-03AC325FA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1743" y="5118101"/>
            <a:ext cx="69747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>
                <a:cs typeface="Arial" panose="020B0604020202020204" pitchFamily="34" charset="0"/>
                <a:sym typeface="Symbol" panose="05050102010706020507" pitchFamily="18" charset="2"/>
              </a:rPr>
              <a:t>=  0.108 + 0.012 + 0.072 + 0.008 + 0.016 + 0.064</a:t>
            </a:r>
          </a:p>
          <a:p>
            <a:pPr eaLnBrk="1" hangingPunct="1"/>
            <a:r>
              <a:rPr lang="en-US" altLang="en-US" sz="2400" dirty="0">
                <a:cs typeface="Arial" panose="020B0604020202020204" pitchFamily="34" charset="0"/>
                <a:sym typeface="Symbol" panose="05050102010706020507" pitchFamily="18" charset="2"/>
              </a:rPr>
              <a:t>=  0.28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B196D-D4C5-B83F-55A8-CD733C153962}"/>
              </a:ext>
            </a:extLst>
          </p:cNvPr>
          <p:cNvSpPr txBox="1"/>
          <p:nvPr/>
        </p:nvSpPr>
        <p:spPr>
          <a:xfrm>
            <a:off x="1352430" y="5071934"/>
            <a:ext cx="3448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cs typeface="Arial" panose="020B0604020202020204" pitchFamily="34" charset="0"/>
              </a:rPr>
              <a:t>P(Cavity </a:t>
            </a:r>
            <a:r>
              <a:rPr lang="en-US" altLang="en-US" sz="2400" b="1" dirty="0">
                <a:cs typeface="Arial" panose="020B0604020202020204" pitchFamily="34" charset="0"/>
                <a:sym typeface="Symbol" panose="05050102010706020507" pitchFamily="18" charset="2"/>
              </a:rPr>
              <a:t> </a:t>
            </a:r>
            <a:r>
              <a:rPr lang="en-US" altLang="en-US" sz="2400" dirty="0">
                <a:cs typeface="Arial" panose="020B0604020202020204" pitchFamily="34" charset="0"/>
                <a:sym typeface="Symbol" panose="05050102010706020507" pitchFamily="18" charset="2"/>
              </a:rPr>
              <a:t>Toothache)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8" grpId="0" animBg="1"/>
      <p:bldP spid="382979" grpId="0" animBg="1"/>
      <p:bldP spid="3830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3" name="Rectangle 3">
            <a:extLst>
              <a:ext uri="{FF2B5EF4-FFF2-40B4-BE49-F238E27FC236}">
                <a16:creationId xmlns:a16="http://schemas.microsoft.com/office/drawing/2014/main" id="{0B7FA2E5-7A53-AC90-C702-493788DE7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Probabilistic Inference</a:t>
            </a:r>
          </a:p>
        </p:txBody>
      </p:sp>
      <p:sp>
        <p:nvSpPr>
          <p:cNvPr id="384002" name="Rectangle 2">
            <a:extLst>
              <a:ext uri="{FF2B5EF4-FFF2-40B4-BE49-F238E27FC236}">
                <a16:creationId xmlns:a16="http://schemas.microsoft.com/office/drawing/2014/main" id="{3C5F58E1-84EC-408B-0BD9-2E39BE1C0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26" y="3376614"/>
            <a:ext cx="6657975" cy="60483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4004" name="Group 4">
            <a:extLst>
              <a:ext uri="{FF2B5EF4-FFF2-40B4-BE49-F238E27FC236}">
                <a16:creationId xmlns:a16="http://schemas.microsoft.com/office/drawing/2014/main" id="{50DE3952-E3AD-C667-9C1A-5B29A7CB1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54835"/>
              </p:ext>
            </p:extLst>
          </p:nvPr>
        </p:nvGraphicFramePr>
        <p:xfrm>
          <a:off x="1955801" y="2037944"/>
          <a:ext cx="8305800" cy="2614614"/>
        </p:xfrm>
        <a:graphic>
          <a:graphicData uri="http://schemas.openxmlformats.org/drawingml/2006/table">
            <a:tbl>
              <a:tblPr/>
              <a:tblGrid>
                <a:gridCol w="1660525">
                  <a:extLst>
                    <a:ext uri="{9D8B030D-6E8A-4147-A177-3AD203B41FA5}">
                      <a16:colId xmlns:a16="http://schemas.microsoft.com/office/drawing/2014/main" val="1247359048"/>
                    </a:ext>
                  </a:extLst>
                </a:gridCol>
                <a:gridCol w="1662113">
                  <a:extLst>
                    <a:ext uri="{9D8B030D-6E8A-4147-A177-3AD203B41FA5}">
                      <a16:colId xmlns:a16="http://schemas.microsoft.com/office/drawing/2014/main" val="2720881002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1887254984"/>
                    </a:ext>
                  </a:extLst>
                </a:gridCol>
                <a:gridCol w="1662112">
                  <a:extLst>
                    <a:ext uri="{9D8B030D-6E8A-4147-A177-3AD203B41FA5}">
                      <a16:colId xmlns:a16="http://schemas.microsoft.com/office/drawing/2014/main" val="537817178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367811744"/>
                    </a:ext>
                  </a:extLst>
                </a:gridCol>
              </a:tblGrid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469110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659438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763424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298342"/>
                  </a:ext>
                </a:extLst>
              </a:tr>
            </a:tbl>
          </a:graphicData>
        </a:graphic>
      </p:graphicFrame>
      <p:sp>
        <p:nvSpPr>
          <p:cNvPr id="384038" name="Text Box 38">
            <a:extLst>
              <a:ext uri="{FF2B5EF4-FFF2-40B4-BE49-F238E27FC236}">
                <a16:creationId xmlns:a16="http://schemas.microsoft.com/office/drawing/2014/main" id="{3F900203-59B4-2634-7C6E-015196121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7" y="5246437"/>
            <a:ext cx="51512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1597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1597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1597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1597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1597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97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97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97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97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= 0.108 + 0.012 + 0.072 + 0.008</a:t>
            </a:r>
          </a:p>
          <a:p>
            <a:pPr eaLnBrk="1" hangingPunct="1"/>
            <a:r>
              <a:rPr lang="en-US" alt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= 0.2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73CC0-2E1D-5672-B38F-03C8EDEBD506}"/>
              </a:ext>
            </a:extLst>
          </p:cNvPr>
          <p:cNvSpPr txBox="1"/>
          <p:nvPr/>
        </p:nvSpPr>
        <p:spPr>
          <a:xfrm>
            <a:off x="2142787" y="5246437"/>
            <a:ext cx="1460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P(Cavity</a:t>
            </a:r>
            <a:r>
              <a:rPr lang="en-US" alt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2" grpId="0" animBg="1"/>
      <p:bldP spid="3840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>
            <a:extLst>
              <a:ext uri="{FF2B5EF4-FFF2-40B4-BE49-F238E27FC236}">
                <a16:creationId xmlns:a16="http://schemas.microsoft.com/office/drawing/2014/main" id="{38E5268D-1CAD-85C4-CC94-B72AC09ED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Probabilistic Inference</a:t>
            </a:r>
          </a:p>
        </p:txBody>
      </p:sp>
      <p:graphicFrame>
        <p:nvGraphicFramePr>
          <p:cNvPr id="385027" name="Group 3">
            <a:extLst>
              <a:ext uri="{FF2B5EF4-FFF2-40B4-BE49-F238E27FC236}">
                <a16:creationId xmlns:a16="http://schemas.microsoft.com/office/drawing/2014/main" id="{C9D7CF63-82CC-0635-D355-AC61A3677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505986"/>
              </p:ext>
            </p:extLst>
          </p:nvPr>
        </p:nvGraphicFramePr>
        <p:xfrm>
          <a:off x="2006600" y="1887538"/>
          <a:ext cx="8305800" cy="2614614"/>
        </p:xfrm>
        <a:graphic>
          <a:graphicData uri="http://schemas.openxmlformats.org/drawingml/2006/table">
            <a:tbl>
              <a:tblPr/>
              <a:tblGrid>
                <a:gridCol w="1660525">
                  <a:extLst>
                    <a:ext uri="{9D8B030D-6E8A-4147-A177-3AD203B41FA5}">
                      <a16:colId xmlns:a16="http://schemas.microsoft.com/office/drawing/2014/main" val="1913667311"/>
                    </a:ext>
                  </a:extLst>
                </a:gridCol>
                <a:gridCol w="1662113">
                  <a:extLst>
                    <a:ext uri="{9D8B030D-6E8A-4147-A177-3AD203B41FA5}">
                      <a16:colId xmlns:a16="http://schemas.microsoft.com/office/drawing/2014/main" val="84264053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667362264"/>
                    </a:ext>
                  </a:extLst>
                </a:gridCol>
                <a:gridCol w="1662112">
                  <a:extLst>
                    <a:ext uri="{9D8B030D-6E8A-4147-A177-3AD203B41FA5}">
                      <a16:colId xmlns:a16="http://schemas.microsoft.com/office/drawing/2014/main" val="2755602007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3064806513"/>
                    </a:ext>
                  </a:extLst>
                </a:gridCol>
              </a:tblGrid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207140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254839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434187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074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5061" name="Text Box 37">
                <a:extLst>
                  <a:ext uri="{FF2B5EF4-FFF2-40B4-BE49-F238E27FC236}">
                    <a16:creationId xmlns:a16="http://schemas.microsoft.com/office/drawing/2014/main" id="{DD82353E-BD21-95A4-A488-363B1C42C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249" y="4837249"/>
                <a:ext cx="6911502" cy="1285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tabLst>
                    <a:tab pos="15970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15970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15970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15970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15970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970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970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970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970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800" dirty="0">
                    <a:solidFill>
                      <a:srgbClr val="990033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Marginalization</a:t>
                </a:r>
                <a:r>
                  <a:rPr lang="en-US" altLang="en-US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800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c</m:t>
                        </m:r>
                      </m:e>
                    </m:d>
                    <m:r>
                      <a:rPr lang="en-US" altLang="en-US" sz="2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en-US" sz="2800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t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en-US" sz="28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en-US" sz="2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altLang="en-US" sz="2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c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en-US" sz="2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P</m:t>
                            </m:r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en-US" sz="2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c</m:t>
                            </m:r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∧</m:t>
                            </m:r>
                            <m:r>
                              <m:rPr>
                                <m:sty m:val="p"/>
                              </m:rPr>
                              <a:rPr lang="en-US" alt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t</m:t>
                            </m:r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∧</m:t>
                            </m:r>
                            <m:r>
                              <m:rPr>
                                <m:sty m:val="p"/>
                              </m:rPr>
                              <a:rPr lang="en-US" alt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pc</m:t>
                            </m:r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altLang="en-US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</a:br>
                <a:r>
                  <a:rPr lang="en-US" alt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using the conventions that c = </a:t>
                </a:r>
                <a:r>
                  <a:rPr lang="en-US" altLang="en-US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Cavity</a:t>
                </a:r>
                <a:r>
                  <a:rPr lang="en-US" alt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or </a:t>
                </a:r>
                <a:r>
                  <a:rPr lang="en-US" altLang="en-US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Cavity</a:t>
                </a:r>
                <a:r>
                  <a:rPr lang="en-US" alt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and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that </a:t>
                </a:r>
                <a:r>
                  <a:rPr lang="en-US" altLang="en-US" sz="3200" dirty="0">
                    <a:latin typeface="Symbol" panose="05050102010706020507" pitchFamily="18" charset="2"/>
                    <a:cs typeface="Arial" panose="020B0604020202020204" pitchFamily="34" charset="0"/>
                    <a:sym typeface="Symbol" panose="05050102010706020507" pitchFamily="18" charset="2"/>
                  </a:rPr>
                  <a:t>S</a:t>
                </a:r>
                <a:r>
                  <a:rPr lang="en-US" altLang="en-US" sz="3200" baseline="-25000" dirty="0">
                    <a:cs typeface="Arial" panose="020B0604020202020204" pitchFamily="34" charset="0"/>
                    <a:sym typeface="Symbol" panose="05050102010706020507" pitchFamily="18" charset="2"/>
                  </a:rPr>
                  <a:t>t</a:t>
                </a:r>
                <a:r>
                  <a:rPr lang="en-US" alt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is the sum over t = {</a:t>
                </a:r>
                <a:r>
                  <a:rPr lang="en-US" altLang="en-US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Toothache</a:t>
                </a:r>
                <a:r>
                  <a:rPr lang="en-US" alt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, </a:t>
                </a:r>
                <a:r>
                  <a:rPr lang="en-US" altLang="en-US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Toothache</a:t>
                </a:r>
                <a:r>
                  <a:rPr lang="en-US" alt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}</a:t>
                </a:r>
              </a:p>
            </p:txBody>
          </p:sp>
        </mc:Choice>
        <mc:Fallback xmlns="">
          <p:sp>
            <p:nvSpPr>
              <p:cNvPr id="385061" name="Text Box 37">
                <a:extLst>
                  <a:ext uri="{FF2B5EF4-FFF2-40B4-BE49-F238E27FC236}">
                    <a16:creationId xmlns:a16="http://schemas.microsoft.com/office/drawing/2014/main" id="{DD82353E-BD21-95A4-A488-363B1C42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0249" y="4837249"/>
                <a:ext cx="6911502" cy="1285608"/>
              </a:xfrm>
              <a:prstGeom prst="rect">
                <a:avLst/>
              </a:prstGeom>
              <a:blipFill>
                <a:blip r:embed="rId2"/>
                <a:stretch>
                  <a:fillRect l="-1764" t="-7143" b="-157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86" name="Rectangle 38">
            <a:extLst>
              <a:ext uri="{FF2B5EF4-FFF2-40B4-BE49-F238E27FC236}">
                <a16:creationId xmlns:a16="http://schemas.microsoft.com/office/drawing/2014/main" id="{DBF5F490-559C-2C05-61EF-6BAD6180C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Probabilistic Inference</a:t>
            </a:r>
          </a:p>
        </p:txBody>
      </p:sp>
      <p:sp>
        <p:nvSpPr>
          <p:cNvPr id="386085" name="Rectangle 37">
            <a:extLst>
              <a:ext uri="{FF2B5EF4-FFF2-40B4-BE49-F238E27FC236}">
                <a16:creationId xmlns:a16="http://schemas.microsoft.com/office/drawing/2014/main" id="{5B71C99B-3124-A64F-D845-647335DF43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270443" y="4332592"/>
            <a:ext cx="6536988" cy="87917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= P(Cavity </a:t>
            </a:r>
            <a:r>
              <a:rPr lang="en-US" altLang="en-US" sz="2400" dirty="0">
                <a:sym typeface="Symbol" panose="05050102010706020507" pitchFamily="18" charset="2"/>
              </a:rPr>
              <a:t> Toothache)/P(Toothache)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= (0.108+0.012)/(0.108+0.012+0.016+0.064) = 0.6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1000" dirty="0">
              <a:sym typeface="Symbol" panose="05050102010706020507" pitchFamily="18" charset="2"/>
            </a:endParaRPr>
          </a:p>
        </p:txBody>
      </p:sp>
      <p:sp>
        <p:nvSpPr>
          <p:cNvPr id="386050" name="Rectangle 2">
            <a:extLst>
              <a:ext uri="{FF2B5EF4-FFF2-40B4-BE49-F238E27FC236}">
                <a16:creationId xmlns:a16="http://schemas.microsoft.com/office/drawing/2014/main" id="{12C28D81-E5EB-6B3B-CB87-443EB4250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950" y="2597150"/>
            <a:ext cx="3314700" cy="1276350"/>
          </a:xfrm>
          <a:prstGeom prst="rect">
            <a:avLst/>
          </a:prstGeom>
          <a:solidFill>
            <a:srgbClr val="B3C5FF"/>
          </a:solidFill>
          <a:ln w="38100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6051" name="Group 3">
            <a:extLst>
              <a:ext uri="{FF2B5EF4-FFF2-40B4-BE49-F238E27FC236}">
                <a16:creationId xmlns:a16="http://schemas.microsoft.com/office/drawing/2014/main" id="{B65AEE16-CE51-B9A9-F59D-8BACAC441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68503"/>
              </p:ext>
            </p:extLst>
          </p:nvPr>
        </p:nvGraphicFramePr>
        <p:xfrm>
          <a:off x="1993900" y="1270387"/>
          <a:ext cx="8305800" cy="2614614"/>
        </p:xfrm>
        <a:graphic>
          <a:graphicData uri="http://schemas.openxmlformats.org/drawingml/2006/table">
            <a:tbl>
              <a:tblPr/>
              <a:tblGrid>
                <a:gridCol w="1660525">
                  <a:extLst>
                    <a:ext uri="{9D8B030D-6E8A-4147-A177-3AD203B41FA5}">
                      <a16:colId xmlns:a16="http://schemas.microsoft.com/office/drawing/2014/main" val="3447766513"/>
                    </a:ext>
                  </a:extLst>
                </a:gridCol>
                <a:gridCol w="1662113">
                  <a:extLst>
                    <a:ext uri="{9D8B030D-6E8A-4147-A177-3AD203B41FA5}">
                      <a16:colId xmlns:a16="http://schemas.microsoft.com/office/drawing/2014/main" val="3057183364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700202262"/>
                    </a:ext>
                  </a:extLst>
                </a:gridCol>
                <a:gridCol w="1662112">
                  <a:extLst>
                    <a:ext uri="{9D8B030D-6E8A-4147-A177-3AD203B41FA5}">
                      <a16:colId xmlns:a16="http://schemas.microsoft.com/office/drawing/2014/main" val="1579641371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3396567134"/>
                    </a:ext>
                  </a:extLst>
                </a:gridCol>
              </a:tblGrid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329635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353411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228349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3911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5277BA-4C15-9AD6-9B13-815FB50B645F}"/>
              </a:ext>
            </a:extLst>
          </p:cNvPr>
          <p:cNvSpPr txBox="1"/>
          <p:nvPr/>
        </p:nvSpPr>
        <p:spPr>
          <a:xfrm>
            <a:off x="1384569" y="4234698"/>
            <a:ext cx="3185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P(</a:t>
            </a:r>
            <a:r>
              <a:rPr lang="en-US" altLang="en-US" sz="2400" dirty="0" err="1"/>
              <a:t>Cavity|Toothache</a:t>
            </a:r>
            <a:r>
              <a:rPr lang="en-US" altLang="en-US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51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85" grpId="0" build="p"/>
      <p:bldP spid="3860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86" name="Rectangle 38">
            <a:extLst>
              <a:ext uri="{FF2B5EF4-FFF2-40B4-BE49-F238E27FC236}">
                <a16:creationId xmlns:a16="http://schemas.microsoft.com/office/drawing/2014/main" id="{DBF5F490-559C-2C05-61EF-6BAD6180C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Probabilistic Inference</a:t>
            </a:r>
          </a:p>
        </p:txBody>
      </p:sp>
      <p:sp>
        <p:nvSpPr>
          <p:cNvPr id="386085" name="Rectangle 37">
            <a:extLst>
              <a:ext uri="{FF2B5EF4-FFF2-40B4-BE49-F238E27FC236}">
                <a16:creationId xmlns:a16="http://schemas.microsoft.com/office/drawing/2014/main" id="{5B71C99B-3124-A64F-D845-647335DF43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93778" y="4332592"/>
            <a:ext cx="10038945" cy="2398948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P(</a:t>
            </a:r>
            <a:r>
              <a:rPr lang="en-US" altLang="en-US" sz="2400" dirty="0" err="1"/>
              <a:t>Cavity|Toothache</a:t>
            </a:r>
            <a:r>
              <a:rPr lang="en-US" altLang="en-US" sz="2400" dirty="0"/>
              <a:t>) = P(Cavity </a:t>
            </a:r>
            <a:r>
              <a:rPr lang="en-US" altLang="en-US" sz="2400" dirty="0">
                <a:sym typeface="Symbol" panose="05050102010706020507" pitchFamily="18" charset="2"/>
              </a:rPr>
              <a:t> Toothache)/P(Toothache)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		           = (0.108+0.012)/(0.108+0.012+0.016+0.064) = 0.6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1000" dirty="0">
              <a:sym typeface="Symbol" panose="05050102010706020507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>
                <a:solidFill>
                  <a:srgbClr val="993300"/>
                </a:solidFill>
              </a:rPr>
              <a:t>Interpretation: After observing Toothache, the patient is no longer an “average” one, and the prior probabilities of Cavity is no longer valid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1000" dirty="0">
              <a:solidFill>
                <a:srgbClr val="99330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/>
              <a:t>P(</a:t>
            </a:r>
            <a:r>
              <a:rPr lang="en-US" altLang="en-US" sz="2000" dirty="0" err="1"/>
              <a:t>Cavity|Toothache</a:t>
            </a:r>
            <a:r>
              <a:rPr lang="en-US" altLang="en-US" sz="2000" dirty="0"/>
              <a:t>) is calculated by keeping the ratios of the probabilities of the 4 cases unchanged, and normalizing their sum to 1 </a:t>
            </a:r>
          </a:p>
        </p:txBody>
      </p:sp>
      <p:sp>
        <p:nvSpPr>
          <p:cNvPr id="386050" name="Rectangle 2">
            <a:extLst>
              <a:ext uri="{FF2B5EF4-FFF2-40B4-BE49-F238E27FC236}">
                <a16:creationId xmlns:a16="http://schemas.microsoft.com/office/drawing/2014/main" id="{12C28D81-E5EB-6B3B-CB87-443EB4250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950" y="2597150"/>
            <a:ext cx="3314700" cy="1276350"/>
          </a:xfrm>
          <a:prstGeom prst="rect">
            <a:avLst/>
          </a:prstGeom>
          <a:solidFill>
            <a:srgbClr val="B3C5FF"/>
          </a:solidFill>
          <a:ln w="38100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6051" name="Group 3">
            <a:extLst>
              <a:ext uri="{FF2B5EF4-FFF2-40B4-BE49-F238E27FC236}">
                <a16:creationId xmlns:a16="http://schemas.microsoft.com/office/drawing/2014/main" id="{B65AEE16-CE51-B9A9-F59D-8BACAC441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44987"/>
              </p:ext>
            </p:extLst>
          </p:nvPr>
        </p:nvGraphicFramePr>
        <p:xfrm>
          <a:off x="2006600" y="1265238"/>
          <a:ext cx="8305800" cy="2614614"/>
        </p:xfrm>
        <a:graphic>
          <a:graphicData uri="http://schemas.openxmlformats.org/drawingml/2006/table">
            <a:tbl>
              <a:tblPr/>
              <a:tblGrid>
                <a:gridCol w="1660525">
                  <a:extLst>
                    <a:ext uri="{9D8B030D-6E8A-4147-A177-3AD203B41FA5}">
                      <a16:colId xmlns:a16="http://schemas.microsoft.com/office/drawing/2014/main" val="3447766513"/>
                    </a:ext>
                  </a:extLst>
                </a:gridCol>
                <a:gridCol w="1662113">
                  <a:extLst>
                    <a:ext uri="{9D8B030D-6E8A-4147-A177-3AD203B41FA5}">
                      <a16:colId xmlns:a16="http://schemas.microsoft.com/office/drawing/2014/main" val="3057183364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700202262"/>
                    </a:ext>
                  </a:extLst>
                </a:gridCol>
                <a:gridCol w="1662112">
                  <a:extLst>
                    <a:ext uri="{9D8B030D-6E8A-4147-A177-3AD203B41FA5}">
                      <a16:colId xmlns:a16="http://schemas.microsoft.com/office/drawing/2014/main" val="1579641371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3396567134"/>
                    </a:ext>
                  </a:extLst>
                </a:gridCol>
              </a:tblGrid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329635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353411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228349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3911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laws of (discrete)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6" y="1397001"/>
            <a:ext cx="10555817" cy="4729164"/>
          </a:xfrm>
        </p:spPr>
        <p:txBody>
          <a:bodyPr/>
          <a:lstStyle/>
          <a:p>
            <a:r>
              <a:rPr lang="en-US" dirty="0"/>
              <a:t>Begin with a set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dirty="0"/>
              <a:t> of possible worlds</a:t>
            </a:r>
          </a:p>
          <a:p>
            <a:pPr lvl="1"/>
            <a:r>
              <a:rPr lang="en-US" dirty="0"/>
              <a:t>E.g., 6 possible rolls of a die, </a:t>
            </a:r>
            <a:r>
              <a:rPr lang="en-US" dirty="0">
                <a:solidFill>
                  <a:srgbClr val="CC00CC"/>
                </a:solidFill>
              </a:rPr>
              <a:t>{1, 2, 3, 4, 5, 6}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probability model</a:t>
            </a:r>
            <a:r>
              <a:rPr lang="en-US" dirty="0"/>
              <a:t>  assigns a number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/>
              <a:t> to each world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endParaRPr lang="en-US" dirty="0"/>
          </a:p>
          <a:p>
            <a:pPr lvl="1"/>
            <a:r>
              <a:rPr lang="en-US" dirty="0"/>
              <a:t>E.g.,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(1)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(2)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(3)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(4)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(5)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(6)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C00CC"/>
                </a:solidFill>
              </a:rPr>
              <a:t>1/6</a:t>
            </a:r>
            <a:r>
              <a:rPr lang="en-US" dirty="0"/>
              <a:t>. </a:t>
            </a:r>
          </a:p>
          <a:p>
            <a:r>
              <a:rPr lang="en-US" dirty="0"/>
              <a:t>These numbers must satisfy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0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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 1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</a:t>
            </a:r>
            <a:r>
              <a:rPr lang="en-US" sz="4000" i="1" baseline="-25000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sz="3600" baseline="-25000" dirty="0">
                <a:sym typeface="Symbol"/>
              </a:rPr>
              <a:t> 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 = 1</a:t>
            </a:r>
            <a:endParaRPr lang="en-US" sz="3200" baseline="-25000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</p:txBody>
      </p:sp>
      <p:pic>
        <p:nvPicPr>
          <p:cNvPr id="5" name="Picture 4" descr="dice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41" y="1217896"/>
            <a:ext cx="1940591" cy="1640640"/>
          </a:xfrm>
          <a:prstGeom prst="rect">
            <a:avLst/>
          </a:prstGeom>
        </p:spPr>
      </p:pic>
      <p:pic>
        <p:nvPicPr>
          <p:cNvPr id="6" name="Picture 5" descr="dice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89" y="3801963"/>
            <a:ext cx="2013640" cy="16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4DCB2-849B-1435-96F6-2E8D340C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7109" name="Rectangle 37">
            <a:extLst>
              <a:ext uri="{FF2B5EF4-FFF2-40B4-BE49-F238E27FC236}">
                <a16:creationId xmlns:a16="http://schemas.microsoft.com/office/drawing/2014/main" id="{B2726A3D-5C94-4B8D-9B64-CA07AE5D36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98312" y="3992850"/>
            <a:ext cx="9919376" cy="2836643"/>
          </a:xfrm>
        </p:spPr>
        <p:txBody>
          <a:bodyPr/>
          <a:lstStyle/>
          <a:p>
            <a:pPr marL="0" indent="0" defTabSz="301625">
              <a:lnSpc>
                <a:spcPct val="90000"/>
              </a:lnSpc>
              <a:buNone/>
            </a:pPr>
            <a:r>
              <a:rPr lang="en-US" altLang="en-US" sz="2000" dirty="0"/>
              <a:t>P(</a:t>
            </a:r>
            <a:r>
              <a:rPr lang="en-US" altLang="en-US" sz="2000" dirty="0" err="1"/>
              <a:t>Cavity|Toothache</a:t>
            </a:r>
            <a:r>
              <a:rPr lang="en-US" altLang="en-US" sz="2000" dirty="0"/>
              <a:t>) = P(Cavity </a:t>
            </a:r>
            <a:r>
              <a:rPr lang="en-US" altLang="en-US" sz="2000" dirty="0">
                <a:sym typeface="Symbol" panose="05050102010706020507" pitchFamily="18" charset="2"/>
              </a:rPr>
              <a:t> Toothache)/P(Toothache)</a:t>
            </a:r>
          </a:p>
          <a:p>
            <a:pPr marL="0" indent="0" defTabSz="301625">
              <a:lnSpc>
                <a:spcPct val="90000"/>
              </a:lnSpc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	                         = (0.108+0.012)/</a:t>
            </a:r>
            <a:r>
              <a:rPr lang="en-US" alt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(0.108+0.012+0.016+0.064) </a:t>
            </a:r>
            <a:r>
              <a:rPr lang="en-US" altLang="en-US" sz="2000" dirty="0">
                <a:sym typeface="Symbol" panose="05050102010706020507" pitchFamily="18" charset="2"/>
              </a:rPr>
              <a:t>= 0.6</a:t>
            </a:r>
          </a:p>
          <a:p>
            <a:pPr marL="0" indent="0" defTabSz="301625">
              <a:lnSpc>
                <a:spcPct val="90000"/>
              </a:lnSpc>
              <a:buNone/>
            </a:pPr>
            <a:r>
              <a:rPr lang="en-US" altLang="en-US" sz="2000" dirty="0"/>
              <a:t>P(</a:t>
            </a:r>
            <a:r>
              <a:rPr lang="en-US" altLang="en-US" sz="2000" dirty="0">
                <a:sym typeface="Symbol" panose="05050102010706020507" pitchFamily="18" charset="2"/>
              </a:rPr>
              <a:t></a:t>
            </a:r>
            <a:r>
              <a:rPr lang="en-US" altLang="en-US" sz="2000" dirty="0" err="1"/>
              <a:t>Cavity|Toothache</a:t>
            </a:r>
            <a:r>
              <a:rPr lang="en-US" altLang="en-US" sz="2000" dirty="0"/>
              <a:t>) = P(</a:t>
            </a:r>
            <a:r>
              <a:rPr lang="en-US" altLang="en-US" sz="2000" dirty="0">
                <a:sym typeface="Symbol" panose="05050102010706020507" pitchFamily="18" charset="2"/>
              </a:rPr>
              <a:t></a:t>
            </a:r>
            <a:r>
              <a:rPr lang="en-US" altLang="en-US" sz="2000" dirty="0"/>
              <a:t>Cavity </a:t>
            </a:r>
            <a:r>
              <a:rPr lang="en-US" altLang="en-US" sz="2000" dirty="0">
                <a:sym typeface="Symbol" panose="05050102010706020507" pitchFamily="18" charset="2"/>
              </a:rPr>
              <a:t> Toothache)/P(Toothache)</a:t>
            </a:r>
          </a:p>
          <a:p>
            <a:pPr marL="0" indent="0" defTabSz="301625">
              <a:lnSpc>
                <a:spcPct val="90000"/>
              </a:lnSpc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	                            = (0.016+0.064)/</a:t>
            </a:r>
            <a:r>
              <a:rPr lang="en-US" alt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(0.108+0.012+0.016+0.064) </a:t>
            </a:r>
            <a:r>
              <a:rPr lang="en-US" altLang="en-US" sz="2000" dirty="0">
                <a:sym typeface="Symbol" panose="05050102010706020507" pitchFamily="18" charset="2"/>
              </a:rPr>
              <a:t>= 0.4</a:t>
            </a:r>
          </a:p>
          <a:p>
            <a:pPr marL="0" indent="0" defTabSz="301625">
              <a:lnSpc>
                <a:spcPct val="90000"/>
              </a:lnSpc>
              <a:buNone/>
            </a:pPr>
            <a:endParaRPr lang="en-US" altLang="en-US" sz="900" dirty="0">
              <a:sym typeface="Symbol" panose="05050102010706020507" pitchFamily="18" charset="2"/>
            </a:endParaRPr>
          </a:p>
          <a:p>
            <a:pPr marL="0" indent="0" defTabSz="301625">
              <a:lnSpc>
                <a:spcPct val="90000"/>
              </a:lnSpc>
              <a:buNone/>
            </a:pPr>
            <a:r>
              <a:rPr lang="en-US" altLang="en-US" sz="2000" dirty="0">
                <a:cs typeface="Times New Roman" panose="02020603050405020304" pitchFamily="18" charset="0"/>
                <a:sym typeface="Symbol" panose="05050102010706020507" pitchFamily="18" charset="2"/>
              </a:rPr>
              <a:t>	P</a:t>
            </a:r>
            <a:r>
              <a:rPr lang="en-US" altLang="en-US" sz="2000" dirty="0">
                <a:sym typeface="Symbol" panose="05050102010706020507" pitchFamily="18" charset="2"/>
              </a:rPr>
              <a:t>(</a:t>
            </a:r>
            <a:r>
              <a:rPr lang="en-US" altLang="en-US" sz="2000" dirty="0" err="1"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sz="2000" dirty="0" err="1">
                <a:sym typeface="Symbol" panose="05050102010706020507" pitchFamily="18" charset="2"/>
              </a:rPr>
              <a:t>|Toochache</a:t>
            </a:r>
            <a:r>
              <a:rPr lang="en-US" altLang="en-US" sz="2000" dirty="0">
                <a:sym typeface="Symbol" panose="05050102010706020507" pitchFamily="18" charset="2"/>
              </a:rPr>
              <a:t>) 	= 	</a:t>
            </a:r>
            <a:r>
              <a:rPr lang="en-US" altLang="en-US" sz="2000" dirty="0">
                <a:solidFill>
                  <a:srgbClr val="00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(</a:t>
            </a:r>
            <a:r>
              <a:rPr lang="en-US" altLang="en-US" sz="2000" dirty="0">
                <a:cs typeface="Times New Roman" panose="02020603050405020304" pitchFamily="18" charset="0"/>
                <a:sym typeface="Symbol" panose="05050102010706020507" pitchFamily="18" charset="2"/>
              </a:rPr>
              <a:t>c </a:t>
            </a:r>
            <a:r>
              <a:rPr lang="en-US" altLang="en-US" sz="2000" dirty="0">
                <a:sym typeface="Symbol" panose="05050102010706020507" pitchFamily="18" charset="2"/>
              </a:rPr>
              <a:t>Toothache)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sz="2000" dirty="0">
                <a:sym typeface="Symbol" panose="05050102010706020507" pitchFamily="18" charset="2"/>
              </a:rPr>
              <a:t>		         			     = 	</a:t>
            </a:r>
            <a:r>
              <a:rPr lang="en-US" altLang="en-US" sz="2000" dirty="0">
                <a:solidFill>
                  <a:srgbClr val="00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400" dirty="0" err="1">
                <a:latin typeface="Symbol" panose="05050102010706020507" pitchFamily="18" charset="2"/>
                <a:sym typeface="Symbol" panose="05050102010706020507" pitchFamily="18" charset="2"/>
              </a:rPr>
              <a:t>S</a:t>
            </a:r>
            <a:r>
              <a:rPr lang="en-US" altLang="en-US" sz="2400" baseline="-25000" dirty="0" err="1">
                <a:sym typeface="Symbol" panose="05050102010706020507" pitchFamily="18" charset="2"/>
              </a:rPr>
              <a:t>pc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(</a:t>
            </a:r>
            <a:r>
              <a:rPr lang="en-US" altLang="en-US" sz="2000" dirty="0"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sz="2000" dirty="0">
                <a:sym typeface="Symbol" panose="05050102010706020507" pitchFamily="18" charset="2"/>
              </a:rPr>
              <a:t> Toothache  pc)</a:t>
            </a:r>
          </a:p>
          <a:p>
            <a:pPr marL="0" indent="0" defTabSz="301625">
              <a:lnSpc>
                <a:spcPct val="90000"/>
              </a:lnSpc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       			     = 	</a:t>
            </a:r>
            <a:r>
              <a:rPr lang="en-US" altLang="en-US" sz="2000" dirty="0">
                <a:solidFill>
                  <a:srgbClr val="00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 [(0.108, 0.016) + (0.012, 0.064)] </a:t>
            </a:r>
          </a:p>
          <a:p>
            <a:pPr marL="0" indent="0" defTabSz="301625">
              <a:lnSpc>
                <a:spcPct val="90000"/>
              </a:lnSpc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        			     = 	</a:t>
            </a:r>
            <a:r>
              <a:rPr lang="en-US" altLang="en-US" sz="2000" dirty="0">
                <a:solidFill>
                  <a:srgbClr val="0033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 (0.12, 0.08) = (0.6, 0.4)</a:t>
            </a:r>
          </a:p>
        </p:txBody>
      </p:sp>
      <p:sp>
        <p:nvSpPr>
          <p:cNvPr id="387074" name="Rectangle 2">
            <a:extLst>
              <a:ext uri="{FF2B5EF4-FFF2-40B4-BE49-F238E27FC236}">
                <a16:creationId xmlns:a16="http://schemas.microsoft.com/office/drawing/2014/main" id="{F9CEF9EF-F0ED-115C-7EA9-343EEE7AC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2507713"/>
            <a:ext cx="3314700" cy="1276350"/>
          </a:xfrm>
          <a:prstGeom prst="rect">
            <a:avLst/>
          </a:prstGeom>
          <a:solidFill>
            <a:srgbClr val="B3C5FF"/>
          </a:solidFill>
          <a:ln w="38100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7075" name="Group 3">
            <a:extLst>
              <a:ext uri="{FF2B5EF4-FFF2-40B4-BE49-F238E27FC236}">
                <a16:creationId xmlns:a16="http://schemas.microsoft.com/office/drawing/2014/main" id="{DE966ED5-D152-F19F-D44A-5E5E22CEB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252356"/>
              </p:ext>
            </p:extLst>
          </p:nvPr>
        </p:nvGraphicFramePr>
        <p:xfrm>
          <a:off x="1981200" y="1175801"/>
          <a:ext cx="8305800" cy="2614614"/>
        </p:xfrm>
        <a:graphic>
          <a:graphicData uri="http://schemas.openxmlformats.org/drawingml/2006/table">
            <a:tbl>
              <a:tblPr/>
              <a:tblGrid>
                <a:gridCol w="1660525">
                  <a:extLst>
                    <a:ext uri="{9D8B030D-6E8A-4147-A177-3AD203B41FA5}">
                      <a16:colId xmlns:a16="http://schemas.microsoft.com/office/drawing/2014/main" val="3785672426"/>
                    </a:ext>
                  </a:extLst>
                </a:gridCol>
                <a:gridCol w="1662113">
                  <a:extLst>
                    <a:ext uri="{9D8B030D-6E8A-4147-A177-3AD203B41FA5}">
                      <a16:colId xmlns:a16="http://schemas.microsoft.com/office/drawing/2014/main" val="3329890143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88462181"/>
                    </a:ext>
                  </a:extLst>
                </a:gridCol>
                <a:gridCol w="1662112">
                  <a:extLst>
                    <a:ext uri="{9D8B030D-6E8A-4147-A177-3AD203B41FA5}">
                      <a16:colId xmlns:a16="http://schemas.microsoft.com/office/drawing/2014/main" val="1787274239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309470231"/>
                    </a:ext>
                  </a:extLst>
                </a:gridCol>
              </a:tblGrid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  <a:defRPr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Toothache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144576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756369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10340"/>
                  </a:ext>
                </a:extLst>
              </a:tr>
              <a:tr h="665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Cavity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Marlett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Marlett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Marlett" pitchFamily="2" charset="2"/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00FF"/>
                        </a:buClr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046024"/>
                  </a:ext>
                </a:extLst>
              </a:tr>
            </a:tbl>
          </a:graphicData>
        </a:graphic>
      </p:graphicFrame>
      <p:sp>
        <p:nvSpPr>
          <p:cNvPr id="387111" name="Line 39">
            <a:extLst>
              <a:ext uri="{FF2B5EF4-FFF2-40B4-BE49-F238E27FC236}">
                <a16:creationId xmlns:a16="http://schemas.microsoft.com/office/drawing/2014/main" id="{61B4417C-1AC6-93B0-67BA-97F14E3778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2059" y="5642045"/>
            <a:ext cx="1238655" cy="74749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7112" name="Line 40">
            <a:extLst>
              <a:ext uri="{FF2B5EF4-FFF2-40B4-BE49-F238E27FC236}">
                <a16:creationId xmlns:a16="http://schemas.microsoft.com/office/drawing/2014/main" id="{BD145D50-0BF6-A3C6-B8BA-2404E01DB4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6660" y="6465736"/>
            <a:ext cx="914400" cy="241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7113" name="Text Box 41">
            <a:extLst>
              <a:ext uri="{FF2B5EF4-FFF2-40B4-BE49-F238E27FC236}">
                <a16:creationId xmlns:a16="http://schemas.microsoft.com/office/drawing/2014/main" id="{98907C01-4B71-0633-6784-D4227AAAA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430" y="6183162"/>
            <a:ext cx="15568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dirty="0">
                <a:solidFill>
                  <a:srgbClr val="CC3300"/>
                </a:solidFill>
                <a:cs typeface="Arial" panose="020B0604020202020204" pitchFamily="34" charset="0"/>
              </a:rPr>
              <a:t>normalization</a:t>
            </a:r>
            <a:br>
              <a:rPr lang="en-US" altLang="en-US" dirty="0">
                <a:solidFill>
                  <a:srgbClr val="CC3300"/>
                </a:solidFill>
                <a:cs typeface="Arial" panose="020B0604020202020204" pitchFamily="34" charset="0"/>
              </a:rPr>
            </a:br>
            <a:r>
              <a:rPr lang="en-US" altLang="en-US" dirty="0">
                <a:solidFill>
                  <a:srgbClr val="CC3300"/>
                </a:solidFill>
                <a:cs typeface="Arial" panose="020B0604020202020204" pitchFamily="34" charset="0"/>
              </a:rPr>
              <a:t>constant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6" y="1421824"/>
            <a:ext cx="10958114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dirty="0"/>
              <a:t>Worst-case time complexity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(exponential in #hidden variables)</a:t>
            </a:r>
            <a:endParaRPr lang="en-US" dirty="0">
              <a:solidFill>
                <a:srgbClr val="CC00CC"/>
              </a:solidFill>
            </a:endParaRPr>
          </a:p>
          <a:p>
            <a:pPr lvl="6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dirty="0"/>
              <a:t>Space complexity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to store the joint distribution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data points to estimate the entries in the joint distribution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Write the product rule both ways:</a:t>
            </a:r>
          </a:p>
          <a:p>
            <a:pPr marL="0" lvl="0" indent="0">
              <a:spcBef>
                <a:spcPct val="0"/>
              </a:spcBef>
              <a:buClrTx/>
              <a:buNone/>
            </a:pPr>
            <a:r>
              <a:rPr lang="en-US" sz="2000" dirty="0"/>
              <a:t>	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a | b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b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= </a:t>
            </a:r>
            <a:r>
              <a:rPr lang="en-US" sz="2800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i="1" kern="1200" dirty="0">
                <a:solidFill>
                  <a:srgbClr val="BD00B0"/>
                </a:solidFill>
                <a:latin typeface="Arial" charset="0"/>
              </a:rPr>
              <a:t>a, b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) =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b | a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a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 </a:t>
            </a:r>
            <a:endParaRPr lang="en-US" sz="2400" b="1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 left and right expressions,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/>
            <a:r>
              <a:rPr lang="en-US" sz="2000" dirty="0"/>
              <a:t>Let us build one conditional from its reverse</a:t>
            </a:r>
          </a:p>
          <a:p>
            <a:pPr lvl="1" eaLnBrk="1" hangingPunct="1"/>
            <a:r>
              <a:rPr lang="en-US" sz="2000" dirty="0"/>
              <a:t>Often one conditional is tricky but the other one is simple</a:t>
            </a:r>
          </a:p>
          <a:p>
            <a:pPr lvl="1"/>
            <a:r>
              <a:rPr lang="en-US" sz="2000" dirty="0"/>
              <a:t>Describes an “update” step from prior </a:t>
            </a:r>
            <a:r>
              <a:rPr lang="en-US" sz="2000" i="1" dirty="0">
                <a:solidFill>
                  <a:srgbClr val="BD00B0"/>
                </a:solidFill>
              </a:rPr>
              <a:t>P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</a:rPr>
              <a:t>a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r>
              <a:rPr lang="en-US" sz="2000" dirty="0"/>
              <a:t>to posterior </a:t>
            </a:r>
            <a:r>
              <a:rPr lang="en-US" sz="2000" i="1" dirty="0">
                <a:solidFill>
                  <a:srgbClr val="BD00B0"/>
                </a:solidFill>
              </a:rPr>
              <a:t>P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</a:rPr>
              <a:t>a </a:t>
            </a:r>
            <a:r>
              <a:rPr lang="en-US" sz="2000" dirty="0">
                <a:solidFill>
                  <a:srgbClr val="BD00B0"/>
                </a:solidFill>
              </a:rPr>
              <a:t>|</a:t>
            </a:r>
            <a:r>
              <a:rPr lang="en-US" sz="2000" i="1" dirty="0">
                <a:solidFill>
                  <a:srgbClr val="BD00B0"/>
                </a:solidFill>
              </a:rPr>
              <a:t> b</a:t>
            </a:r>
            <a:r>
              <a:rPr lang="en-US" sz="2000" dirty="0">
                <a:solidFill>
                  <a:srgbClr val="BD00B0"/>
                </a:solidFill>
              </a:rPr>
              <a:t>)</a:t>
            </a:r>
          </a:p>
        </p:txBody>
      </p:sp>
      <p:pic>
        <p:nvPicPr>
          <p:cNvPr id="1017869" name="Picture 13" descr="Thomas Bayes">
            <a:hlinkClick r:id="rId2" tooltip="Thomas Baye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1" y="3200400"/>
            <a:ext cx="3877325" cy="954107"/>
            <a:chOff x="9296400" y="1219200"/>
            <a:chExt cx="3306310" cy="954107"/>
          </a:xfrm>
        </p:grpSpPr>
        <p:sp>
          <p:nvSpPr>
            <p:cNvPr id="13" name="TextBox 12"/>
            <p:cNvSpPr txBox="1"/>
            <p:nvPr/>
          </p:nvSpPr>
          <p:spPr>
            <a:xfrm>
              <a:off x="9296400" y="1371600"/>
              <a:ext cx="1458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BD00B0"/>
                  </a:solidFill>
                </a:rPr>
                <a:t>P</a:t>
              </a:r>
              <a:r>
                <a:rPr lang="en-US" sz="2800" b="1" dirty="0">
                  <a:solidFill>
                    <a:srgbClr val="BD00B0"/>
                  </a:solidFill>
                </a:rPr>
                <a:t>(</a:t>
              </a:r>
              <a:r>
                <a:rPr lang="en-US" sz="2800" b="1" i="1" dirty="0">
                  <a:solidFill>
                    <a:srgbClr val="BD00B0"/>
                  </a:solidFill>
                </a:rPr>
                <a:t>a | b</a:t>
              </a:r>
              <a:r>
                <a:rPr lang="en-US" sz="2800" b="1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44200" y="1219200"/>
              <a:ext cx="185851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u="sng" dirty="0">
                  <a:solidFill>
                    <a:srgbClr val="BD00B0"/>
                  </a:solidFill>
                </a:rPr>
                <a:t>P</a:t>
              </a:r>
              <a:r>
                <a:rPr lang="en-US" sz="2800" b="1" u="sng" dirty="0">
                  <a:solidFill>
                    <a:srgbClr val="BD00B0"/>
                  </a:solidFill>
                </a:rPr>
                <a:t>(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b </a:t>
              </a:r>
              <a:r>
                <a:rPr lang="en-US" sz="2800" b="1" u="sng" dirty="0">
                  <a:solidFill>
                    <a:srgbClr val="BD00B0"/>
                  </a:solidFill>
                </a:rPr>
                <a:t>| 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a</a:t>
              </a:r>
              <a:r>
                <a:rPr lang="en-US" sz="2800" b="1" u="sng" dirty="0">
                  <a:solidFill>
                    <a:srgbClr val="BD00B0"/>
                  </a:solidFill>
                </a:rPr>
                <a:t>) 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P</a:t>
              </a:r>
              <a:r>
                <a:rPr lang="en-US" sz="2800" b="1" u="sng" dirty="0">
                  <a:solidFill>
                    <a:srgbClr val="BD00B0"/>
                  </a:solidFill>
                </a:rPr>
                <a:t>(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a</a:t>
              </a:r>
              <a:r>
                <a:rPr lang="en-US" sz="2800" b="1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b="1" dirty="0">
                  <a:solidFill>
                    <a:srgbClr val="BD00B0"/>
                  </a:solidFill>
                </a:rPr>
                <a:t>       </a:t>
              </a:r>
              <a:r>
                <a:rPr lang="en-US" sz="2800" b="1" i="1" dirty="0">
                  <a:solidFill>
                    <a:srgbClr val="BD00B0"/>
                  </a:solidFill>
                </a:rPr>
                <a:t>P</a:t>
              </a:r>
              <a:r>
                <a:rPr lang="en-US" sz="2800" b="1" dirty="0">
                  <a:solidFill>
                    <a:srgbClr val="BD00B0"/>
                  </a:solidFill>
                </a:rPr>
                <a:t>(</a:t>
              </a:r>
              <a:r>
                <a:rPr lang="en-US" sz="2800" b="1" i="1" dirty="0">
                  <a:solidFill>
                    <a:srgbClr val="BD00B0"/>
                  </a:solidFill>
                </a:rPr>
                <a:t>b</a:t>
              </a:r>
              <a:r>
                <a:rPr lang="en-US" sz="2800" b="1" dirty="0">
                  <a:solidFill>
                    <a:srgbClr val="BD00B0"/>
                  </a:solidFill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11379200" cy="1748613"/>
          </a:xfrm>
        </p:spPr>
        <p:txBody>
          <a:bodyPr/>
          <a:lstStyle/>
          <a:p>
            <a:r>
              <a:rPr lang="en-US" sz="2400" dirty="0"/>
              <a:t>Example: We know that meningitis causes stiff neck 80% of the time. Prior probability of any patient having meningitis is 0.0001. Prior probability of any patient having stiff neck is 0.01.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6892925" y="3090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256463" y="3260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3000" y="3048000"/>
            <a:ext cx="1919115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s</a:t>
            </a:r>
            <a:r>
              <a:rPr lang="en-US" sz="240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m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0.8</a:t>
            </a:r>
          </a:p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m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0.0001</a:t>
            </a:r>
          </a:p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0.01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631076" y="4424072"/>
            <a:ext cx="3013387" cy="707886"/>
            <a:chOff x="9296400" y="1219200"/>
            <a:chExt cx="2569605" cy="707886"/>
          </a:xfrm>
        </p:grpSpPr>
        <p:sp>
          <p:nvSpPr>
            <p:cNvPr id="18" name="TextBox 17"/>
            <p:cNvSpPr txBox="1"/>
            <p:nvPr/>
          </p:nvSpPr>
          <p:spPr>
            <a:xfrm>
              <a:off x="9296400" y="1371600"/>
              <a:ext cx="1118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BD00B0"/>
                  </a:solidFill>
                </a:rPr>
                <a:t>P</a:t>
              </a:r>
              <a:r>
                <a:rPr lang="en-US" sz="2000" dirty="0">
                  <a:solidFill>
                    <a:srgbClr val="BD00B0"/>
                  </a:solidFill>
                </a:rPr>
                <a:t>(</a:t>
              </a:r>
              <a:r>
                <a:rPr lang="en-US" sz="2000" i="1" dirty="0">
                  <a:solidFill>
                    <a:srgbClr val="BD00B0"/>
                  </a:solidFill>
                </a:rPr>
                <a:t>m | s</a:t>
              </a:r>
              <a:r>
                <a:rPr lang="en-US" sz="20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01025" y="1219200"/>
              <a:ext cx="14649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u="sng" dirty="0">
                  <a:solidFill>
                    <a:srgbClr val="BD00B0"/>
                  </a:solidFill>
                </a:rPr>
                <a:t>P</a:t>
              </a:r>
              <a:r>
                <a:rPr lang="en-US" sz="2000" u="sng" dirty="0">
                  <a:solidFill>
                    <a:srgbClr val="BD00B0"/>
                  </a:solidFill>
                </a:rPr>
                <a:t>(</a:t>
              </a:r>
              <a:r>
                <a:rPr lang="en-US" sz="2000" i="1" u="sng" dirty="0">
                  <a:solidFill>
                    <a:srgbClr val="BD00B0"/>
                  </a:solidFill>
                </a:rPr>
                <a:t>s </a:t>
              </a:r>
              <a:r>
                <a:rPr lang="en-US" sz="2000" u="sng" dirty="0">
                  <a:solidFill>
                    <a:srgbClr val="BD00B0"/>
                  </a:solidFill>
                </a:rPr>
                <a:t>| </a:t>
              </a:r>
              <a:r>
                <a:rPr lang="en-US" sz="2000" i="1" u="sng" dirty="0">
                  <a:solidFill>
                    <a:srgbClr val="BD00B0"/>
                  </a:solidFill>
                </a:rPr>
                <a:t>m</a:t>
              </a:r>
              <a:r>
                <a:rPr lang="en-US" sz="2000" u="sng" dirty="0">
                  <a:solidFill>
                    <a:srgbClr val="BD00B0"/>
                  </a:solidFill>
                </a:rPr>
                <a:t>) </a:t>
              </a:r>
              <a:r>
                <a:rPr lang="en-US" sz="2000" i="1" u="sng" dirty="0">
                  <a:solidFill>
                    <a:srgbClr val="BD00B0"/>
                  </a:solidFill>
                </a:rPr>
                <a:t>P</a:t>
              </a:r>
              <a:r>
                <a:rPr lang="en-US" sz="2000" u="sng" dirty="0">
                  <a:solidFill>
                    <a:srgbClr val="BD00B0"/>
                  </a:solidFill>
                </a:rPr>
                <a:t>(</a:t>
              </a:r>
              <a:r>
                <a:rPr lang="en-US" sz="2000" i="1" u="sng" dirty="0">
                  <a:solidFill>
                    <a:srgbClr val="BD00B0"/>
                  </a:solidFill>
                </a:rPr>
                <a:t>m</a:t>
              </a:r>
              <a:r>
                <a:rPr lang="en-US" sz="20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000" dirty="0">
                  <a:solidFill>
                    <a:srgbClr val="BD00B0"/>
                  </a:solidFill>
                </a:rPr>
                <a:t>       </a:t>
              </a:r>
              <a:r>
                <a:rPr lang="en-US" sz="2000" i="1" dirty="0">
                  <a:solidFill>
                    <a:srgbClr val="BD00B0"/>
                  </a:solidFill>
                </a:rPr>
                <a:t>P</a:t>
              </a:r>
              <a:r>
                <a:rPr lang="en-US" sz="2000" dirty="0">
                  <a:solidFill>
                    <a:srgbClr val="BD00B0"/>
                  </a:solidFill>
                </a:rPr>
                <a:t>(</a:t>
              </a:r>
              <a:r>
                <a:rPr lang="en-US" sz="2000" i="1" dirty="0">
                  <a:solidFill>
                    <a:srgbClr val="BD00B0"/>
                  </a:solidFill>
                </a:rPr>
                <a:t>s</a:t>
              </a:r>
              <a:r>
                <a:rPr lang="en-US" sz="20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16049" y="4417238"/>
            <a:ext cx="2223151" cy="707886"/>
            <a:chOff x="9774957" y="1219200"/>
            <a:chExt cx="2792426" cy="793278"/>
          </a:xfrm>
        </p:grpSpPr>
        <p:sp>
          <p:nvSpPr>
            <p:cNvPr id="24" name="TextBox 23"/>
            <p:cNvSpPr txBox="1"/>
            <p:nvPr/>
          </p:nvSpPr>
          <p:spPr>
            <a:xfrm>
              <a:off x="9774957" y="1422386"/>
              <a:ext cx="285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BD00B0"/>
                  </a:solidFill>
                </a:rPr>
                <a:t>=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34023" y="1219200"/>
              <a:ext cx="2533360" cy="793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u="sng" dirty="0">
                  <a:solidFill>
                    <a:srgbClr val="BD00B0"/>
                  </a:solidFill>
                </a:rPr>
                <a:t>  </a:t>
              </a:r>
              <a:r>
                <a:rPr lang="en-US" sz="2000" u="sng" dirty="0">
                  <a:solidFill>
                    <a:srgbClr val="BD00B0"/>
                  </a:solidFill>
                </a:rPr>
                <a:t>0.8 x 0.0001  </a:t>
              </a:r>
              <a:r>
                <a:rPr lang="en-US" sz="2000" u="sng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2000" dirty="0">
                  <a:solidFill>
                    <a:srgbClr val="BD00B0"/>
                  </a:solidFill>
                </a:rPr>
                <a:t>0.01</a:t>
              </a:r>
            </a:p>
          </p:txBody>
        </p: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F8B9B1E9-9002-BF00-E2AD-4880044B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5516513"/>
            <a:ext cx="11379200" cy="53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kern="0" dirty="0"/>
              <a:t>Note: posterior probability of meningitis still very small: 0.008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171397"/>
            <a:ext cx="3048000" cy="2686603"/>
          </a:xfrm>
          <a:prstGeom prst="rect">
            <a:avLst/>
          </a:prstGeom>
        </p:spPr>
      </p:pic>
      <p:sp>
        <p:nvSpPr>
          <p:cNvPr id="10147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10287000" cy="548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Two variables X and Y are (absolutely) </a:t>
            </a:r>
            <a:r>
              <a:rPr lang="en-US" sz="2800" b="1" i="1" dirty="0">
                <a:solidFill>
                  <a:srgbClr val="FF0000"/>
                </a:solidFill>
                <a:latin typeface="Calibri"/>
                <a:cs typeface="Calibri"/>
              </a:rPr>
              <a:t>independent</a:t>
            </a:r>
            <a:r>
              <a:rPr lang="en-US" sz="2800" dirty="0">
                <a:latin typeface="Calibri"/>
                <a:cs typeface="Calibri"/>
              </a:rPr>
              <a:t> if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I.e., the joint distribution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cs typeface="Calibri"/>
              </a:rPr>
              <a:t> factors </a:t>
            </a:r>
            <a:r>
              <a:rPr lang="en-US" sz="2400" dirty="0">
                <a:latin typeface="Calibri"/>
                <a:cs typeface="Calibri"/>
              </a:rPr>
              <a:t>into a product of two simpler distributions</a:t>
            </a:r>
          </a:p>
          <a:p>
            <a:pPr lvl="5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Equivalently, via the product rule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2800" dirty="0">
                <a:latin typeface="Calibri"/>
                <a:cs typeface="Calibri"/>
                <a:sym typeface="Symbol"/>
              </a:rPr>
              <a:t>,</a:t>
            </a:r>
            <a:endParaRPr lang="en-US" sz="28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457176" lvl="1" indent="0">
              <a:lnSpc>
                <a:spcPct val="80000"/>
              </a:lnSpc>
              <a:buNone/>
            </a:pPr>
            <a:r>
              <a:rPr lang="en-US" i="1" dirty="0">
                <a:solidFill>
                  <a:srgbClr val="CC00CC"/>
                </a:solidFill>
                <a:sym typeface="Symbol"/>
              </a:rPr>
              <a:t>               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latin typeface="Calibri"/>
                <a:cs typeface="Calibri"/>
                <a:sym typeface="Symbol"/>
              </a:rPr>
              <a:t>or    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y 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)</a:t>
            </a:r>
            <a:endParaRPr lang="en-US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	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Example: </a:t>
            </a:r>
            <a:r>
              <a:rPr lang="en-US" sz="2800" dirty="0"/>
              <a:t>two dice rolls </a:t>
            </a:r>
            <a:r>
              <a:rPr lang="en-US" sz="28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800" dirty="0"/>
              <a:t> and </a:t>
            </a:r>
            <a:r>
              <a:rPr lang="en-US" sz="28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</a:p>
          <a:p>
            <a:pPr lvl="1">
              <a:lnSpc>
                <a:spcPct val="8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=5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    = 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=5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 =  1/6 x 1/6  =  1/36</a:t>
            </a:r>
          </a:p>
          <a:p>
            <a:pPr lvl="1">
              <a:lnSpc>
                <a:spcPct val="8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|</a:t>
            </a:r>
            <a:r>
              <a:rPr lang="en-US" sz="2400" i="1" dirty="0">
                <a:solidFill>
                  <a:srgbClr val="CC00CC"/>
                </a:solidFill>
              </a:rPr>
              <a:t> 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=5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  = 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9170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78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Independence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fair, independent coin flips:</a:t>
            </a:r>
          </a:p>
        </p:txBody>
      </p:sp>
      <p:graphicFrame>
        <p:nvGraphicFramePr>
          <p:cNvPr id="1043475" name="Group 19"/>
          <p:cNvGraphicFramePr>
            <a:graphicFrameLocks noGrp="1"/>
          </p:cNvGraphicFramePr>
          <p:nvPr/>
        </p:nvGraphicFramePr>
        <p:xfrm>
          <a:off x="699676" y="289242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77" name="Group 21"/>
          <p:cNvGraphicFramePr>
            <a:graphicFrameLocks noGrp="1"/>
          </p:cNvGraphicFramePr>
          <p:nvPr/>
        </p:nvGraphicFramePr>
        <p:xfrm>
          <a:off x="24713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9" name="Group 33"/>
          <p:cNvGraphicFramePr>
            <a:graphicFrameLocks noGrp="1"/>
          </p:cNvGraphicFramePr>
          <p:nvPr/>
        </p:nvGraphicFramePr>
        <p:xfrm>
          <a:off x="57479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88" name="Picture 4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76" y="3170238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9" name="AutoShape 49"/>
          <p:cNvSpPr>
            <a:spLocks/>
          </p:cNvSpPr>
          <p:nvPr/>
        </p:nvSpPr>
        <p:spPr bwMode="auto">
          <a:xfrm rot="-5400000">
            <a:off x="3804826" y="590550"/>
            <a:ext cx="381000" cy="7124700"/>
          </a:xfrm>
          <a:prstGeom prst="leftBrace">
            <a:avLst>
              <a:gd name="adj1" fmla="val 1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0" name="Rectangle 52"/>
          <p:cNvSpPr>
            <a:spLocks noChangeArrowheads="1"/>
          </p:cNvSpPr>
          <p:nvPr/>
        </p:nvSpPr>
        <p:spPr bwMode="auto">
          <a:xfrm>
            <a:off x="2680876" y="5181600"/>
            <a:ext cx="28956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1" name="AutoShape 57"/>
          <p:cNvSpPr>
            <a:spLocks/>
          </p:cNvSpPr>
          <p:nvPr/>
        </p:nvSpPr>
        <p:spPr bwMode="auto">
          <a:xfrm>
            <a:off x="2299876" y="51054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4" name="Freeform 60"/>
          <p:cNvSpPr>
            <a:spLocks/>
          </p:cNvSpPr>
          <p:nvPr/>
        </p:nvSpPr>
        <p:spPr bwMode="auto">
          <a:xfrm>
            <a:off x="2604676" y="5791200"/>
            <a:ext cx="2971800" cy="457200"/>
          </a:xfrm>
          <a:custGeom>
            <a:avLst/>
            <a:gdLst>
              <a:gd name="T0" fmla="*/ 0 w 1872"/>
              <a:gd name="T1" fmla="*/ 2147483647 h 288"/>
              <a:gd name="T2" fmla="*/ 2147483647 w 1872"/>
              <a:gd name="T3" fmla="*/ 0 h 288"/>
              <a:gd name="T4" fmla="*/ 2147483647 w 1872"/>
              <a:gd name="T5" fmla="*/ 2147483647 h 288"/>
              <a:gd name="T6" fmla="*/ 2147483647 w 1872"/>
              <a:gd name="T7" fmla="*/ 0 h 288"/>
              <a:gd name="T8" fmla="*/ 2147483647 w 1872"/>
              <a:gd name="T9" fmla="*/ 2147483647 h 288"/>
              <a:gd name="T10" fmla="*/ 2147483647 w 1872"/>
              <a:gd name="T11" fmla="*/ 0 h 288"/>
              <a:gd name="T12" fmla="*/ 2147483647 w 1872"/>
              <a:gd name="T13" fmla="*/ 2147483647 h 288"/>
              <a:gd name="T14" fmla="*/ 2147483647 w 1872"/>
              <a:gd name="T15" fmla="*/ 2147483647 h 288"/>
              <a:gd name="T16" fmla="*/ 2147483647 w 1872"/>
              <a:gd name="T17" fmla="*/ 2147483647 h 288"/>
              <a:gd name="T18" fmla="*/ 2147483647 w 1872"/>
              <a:gd name="T19" fmla="*/ 2147483647 h 288"/>
              <a:gd name="T20" fmla="*/ 2147483647 w 1872"/>
              <a:gd name="T21" fmla="*/ 2147483647 h 288"/>
              <a:gd name="T22" fmla="*/ 2147483647 w 1872"/>
              <a:gd name="T23" fmla="*/ 2147483647 h 288"/>
              <a:gd name="T24" fmla="*/ 2147483647 w 1872"/>
              <a:gd name="T25" fmla="*/ 2147483647 h 288"/>
              <a:gd name="T26" fmla="*/ 0 w 1872"/>
              <a:gd name="T27" fmla="*/ 2147483647 h 288"/>
              <a:gd name="T28" fmla="*/ 0 w 1872"/>
              <a:gd name="T29" fmla="*/ 2147483647 h 2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72"/>
              <a:gd name="T46" fmla="*/ 0 h 288"/>
              <a:gd name="T47" fmla="*/ 1872 w 1872"/>
              <a:gd name="T48" fmla="*/ 288 h 2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72" h="288">
                <a:moveTo>
                  <a:pt x="0" y="115"/>
                </a:moveTo>
                <a:lnTo>
                  <a:pt x="197" y="0"/>
                </a:lnTo>
                <a:lnTo>
                  <a:pt x="493" y="58"/>
                </a:lnTo>
                <a:lnTo>
                  <a:pt x="837" y="0"/>
                </a:lnTo>
                <a:lnTo>
                  <a:pt x="1182" y="115"/>
                </a:lnTo>
                <a:lnTo>
                  <a:pt x="1576" y="0"/>
                </a:lnTo>
                <a:lnTo>
                  <a:pt x="1872" y="115"/>
                </a:lnTo>
                <a:lnTo>
                  <a:pt x="1872" y="230"/>
                </a:lnTo>
                <a:lnTo>
                  <a:pt x="1576" y="173"/>
                </a:lnTo>
                <a:lnTo>
                  <a:pt x="1182" y="288"/>
                </a:lnTo>
                <a:lnTo>
                  <a:pt x="841" y="136"/>
                </a:lnTo>
                <a:lnTo>
                  <a:pt x="502" y="201"/>
                </a:lnTo>
                <a:lnTo>
                  <a:pt x="197" y="173"/>
                </a:lnTo>
                <a:lnTo>
                  <a:pt x="0" y="230"/>
                </a:ln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24" y="1150853"/>
            <a:ext cx="3229661" cy="3085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09" y="4749346"/>
            <a:ext cx="4115264" cy="1860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95600" y="4572000"/>
            <a:ext cx="244918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1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,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sym typeface="Symbol"/>
              </a:rPr>
              <a:t>2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,.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..,X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n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43600" y="2286000"/>
            <a:ext cx="103513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 err="1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n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0600" y="2286000"/>
            <a:ext cx="10331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1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67000" y="2286000"/>
            <a:ext cx="10331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2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52681" y="5410200"/>
            <a:ext cx="5333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2</a:t>
            </a:r>
            <a:r>
              <a:rPr lang="en-US" sz="3200" i="1" kern="0" baseline="30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n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51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00200"/>
            <a:ext cx="6324599" cy="41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98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524000"/>
            <a:ext cx="10439400" cy="495300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sz="2800" b="1" i="1" dirty="0">
                <a:solidFill>
                  <a:srgbClr val="3333FF"/>
                </a:solidFill>
                <a:latin typeface="Calibri"/>
                <a:cs typeface="Calibri"/>
              </a:rPr>
              <a:t>Conditional independence</a:t>
            </a:r>
            <a:r>
              <a:rPr lang="en-US" sz="2800" dirty="0">
                <a:latin typeface="Calibri"/>
                <a:cs typeface="Calibri"/>
              </a:rPr>
              <a:t> is our most basic and robust form of knowledge about uncertain environments.</a:t>
            </a:r>
          </a:p>
          <a:p>
            <a:pPr eaLnBrk="1" hangingPunct="1">
              <a:lnSpc>
                <a:spcPct val="125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125000"/>
              </a:lnSpc>
            </a:pP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dirty="0">
                <a:latin typeface="Calibri"/>
                <a:cs typeface="Calibri"/>
              </a:rPr>
              <a:t> is conditionally independent of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Y</a:t>
            </a:r>
            <a:r>
              <a:rPr lang="en-US" sz="2800" dirty="0">
                <a:latin typeface="Calibri"/>
                <a:cs typeface="Calibri"/>
              </a:rPr>
              <a:t> given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Z </a:t>
            </a:r>
            <a:r>
              <a:rPr lang="en-US" sz="2800" dirty="0">
                <a:latin typeface="Calibri"/>
                <a:cs typeface="Calibri"/>
              </a:rPr>
              <a:t>if and only if: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y,z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0" indent="0">
              <a:lnSpc>
                <a:spcPct val="125000"/>
              </a:lnSpc>
              <a:buNone/>
            </a:pPr>
            <a:endParaRPr lang="en-US" sz="28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125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or, equivalently, if and only if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y,z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26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 Examples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8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laws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0"/>
            <a:ext cx="12192000" cy="4927599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event</a:t>
            </a:r>
            <a:r>
              <a:rPr lang="en-US" dirty="0"/>
              <a:t> is any subset of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</a:t>
            </a:r>
          </a:p>
          <a:p>
            <a:pPr lvl="1"/>
            <a:r>
              <a:rPr lang="en-US" dirty="0"/>
              <a:t>E.g., “roll &lt; 4” is the set {1,2,3}</a:t>
            </a:r>
          </a:p>
          <a:p>
            <a:pPr lvl="1"/>
            <a:r>
              <a:rPr lang="en-US" dirty="0"/>
              <a:t>E.g., “roll is odd” is the set {1,3,5}</a:t>
            </a:r>
          </a:p>
          <a:p>
            <a:r>
              <a:rPr lang="en-US" dirty="0"/>
              <a:t>The probability of an event is the </a:t>
            </a:r>
            <a:r>
              <a:rPr lang="en-US" b="1" i="1" dirty="0">
                <a:solidFill>
                  <a:srgbClr val="0000FF"/>
                </a:solidFill>
              </a:rPr>
              <a:t>sum</a:t>
            </a:r>
            <a:r>
              <a:rPr lang="en-US" dirty="0"/>
              <a:t> of probabilities over its worlds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 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sz="3200" baseline="-25000" dirty="0">
                <a:sym typeface="Symbol"/>
              </a:rPr>
              <a:t>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baseline="-25000" dirty="0">
              <a:solidFill>
                <a:srgbClr val="CC00CC"/>
              </a:solidFill>
            </a:endParaRPr>
          </a:p>
          <a:p>
            <a:pPr lvl="1"/>
            <a:r>
              <a:rPr lang="en-US" dirty="0"/>
              <a:t>E.g.,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roll &lt; 4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(1) +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(2) +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(3) = 1/2</a:t>
            </a:r>
            <a:endParaRPr lang="en-US" dirty="0">
              <a:solidFill>
                <a:srgbClr val="CC00CC"/>
              </a:solidFill>
            </a:endParaRPr>
          </a:p>
        </p:txBody>
      </p:sp>
      <p:pic>
        <p:nvPicPr>
          <p:cNvPr id="5" name="Picture 4" descr="dice3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56" y="1130300"/>
            <a:ext cx="2197644" cy="1841544"/>
          </a:xfrm>
          <a:prstGeom prst="rect">
            <a:avLst/>
          </a:prstGeom>
        </p:spPr>
      </p:pic>
      <p:pic>
        <p:nvPicPr>
          <p:cNvPr id="6" name="Picture 5" descr="dice4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33" y="1130300"/>
            <a:ext cx="2212240" cy="18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Conditional Independence Examples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Alarm</a:t>
            </a: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1" y="1371600"/>
            <a:ext cx="3352797" cy="220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4038600"/>
            <a:ext cx="499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65102" y="1685392"/>
            <a:ext cx="4646595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usually red</a:t>
            </a:r>
          </a:p>
          <a:p>
            <a:pPr lvl="1"/>
            <a:r>
              <a:rPr lang="en-US" sz="2000" dirty="0"/>
              <a:t>1 or 2 away: mostly orange</a:t>
            </a:r>
          </a:p>
          <a:p>
            <a:pPr lvl="1"/>
            <a:r>
              <a:rPr lang="en-US" sz="2000" dirty="0"/>
              <a:t>3 or 4 away: typically yellow</a:t>
            </a:r>
          </a:p>
          <a:p>
            <a:pPr lvl="1"/>
            <a:r>
              <a:rPr lang="en-US" sz="2000" dirty="0"/>
              <a:t>5+ away: often green</a:t>
            </a:r>
          </a:p>
          <a:p>
            <a:r>
              <a:rPr lang="en-US" sz="2400" dirty="0"/>
              <a:t>Click on squares until confident of location, then “</a:t>
            </a:r>
            <a:r>
              <a:rPr lang="en-US" sz="2400" b="1" i="1" dirty="0"/>
              <a:t>bust</a:t>
            </a:r>
            <a:r>
              <a:rPr lang="en-US" sz="2400" dirty="0"/>
              <a:t>”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917700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022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9372600" cy="518160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dirty="0"/>
              <a:t>Variables and ranges: </a:t>
            </a:r>
          </a:p>
          <a:p>
            <a:pPr lvl="1">
              <a:lnSpc>
                <a:spcPct val="125000"/>
              </a:lnSpc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/>
              <a:t> (ghost location) in</a:t>
            </a:r>
            <a:r>
              <a:rPr lang="en-US" dirty="0">
                <a:solidFill>
                  <a:srgbClr val="CC00CC"/>
                </a:solidFill>
              </a:rPr>
              <a:t> {(1,1),…,(3,3)}</a:t>
            </a:r>
          </a:p>
          <a:p>
            <a:pPr lvl="1">
              <a:lnSpc>
                <a:spcPct val="125000"/>
              </a:lnSpc>
            </a:pP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sz="3200" i="1" baseline="-25000" dirty="0" err="1">
                <a:solidFill>
                  <a:srgbClr val="CC00CC"/>
                </a:solidFill>
              </a:rPr>
              <a:t>x,y</a:t>
            </a:r>
            <a:r>
              <a:rPr lang="en-US" sz="3200" i="1" baseline="-25000" dirty="0">
                <a:solidFill>
                  <a:srgbClr val="CC00CC"/>
                </a:solidFill>
              </a:rPr>
              <a:t> </a:t>
            </a:r>
            <a:r>
              <a:rPr lang="en-US" dirty="0"/>
              <a:t>(color measured at square </a:t>
            </a:r>
            <a:r>
              <a:rPr lang="en-US" dirty="0" err="1"/>
              <a:t>x,y</a:t>
            </a:r>
            <a:r>
              <a:rPr lang="en-US" dirty="0"/>
              <a:t>) in</a:t>
            </a:r>
            <a:r>
              <a:rPr lang="en-US" dirty="0">
                <a:solidFill>
                  <a:srgbClr val="CC00CC"/>
                </a:solidFill>
              </a:rPr>
              <a:t> {</a:t>
            </a:r>
            <a:r>
              <a:rPr lang="en-US" dirty="0" err="1">
                <a:solidFill>
                  <a:srgbClr val="CC00CC"/>
                </a:solidFill>
              </a:rPr>
              <a:t>red,orange,yellow,green</a:t>
            </a:r>
            <a:r>
              <a:rPr lang="en-US" dirty="0">
                <a:solidFill>
                  <a:srgbClr val="CC00CC"/>
                </a:solidFill>
              </a:rPr>
              <a:t>}</a:t>
            </a:r>
            <a:endParaRPr lang="en-US" i="1" baseline="-25000" dirty="0">
              <a:solidFill>
                <a:srgbClr val="CC00CC"/>
              </a:solidFill>
            </a:endParaRPr>
          </a:p>
          <a:p>
            <a:pPr>
              <a:lnSpc>
                <a:spcPct val="125000"/>
              </a:lnSpc>
            </a:pPr>
            <a:r>
              <a:rPr lang="en-US" dirty="0"/>
              <a:t>Ghostbuster physics:</a:t>
            </a:r>
          </a:p>
          <a:p>
            <a:pPr lvl="1" eaLnBrk="1" hangingPunct="1">
              <a:lnSpc>
                <a:spcPct val="125000"/>
              </a:lnSpc>
            </a:pPr>
            <a:r>
              <a:rPr lang="en-US" b="1" i="1" dirty="0">
                <a:solidFill>
                  <a:srgbClr val="FF0000"/>
                </a:solidFill>
              </a:rPr>
              <a:t>Uniform prior distribution </a:t>
            </a:r>
            <a:r>
              <a:rPr lang="en-US" dirty="0"/>
              <a:t>over ghost location: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</a:t>
            </a:r>
            <a:endParaRPr lang="en-US" dirty="0"/>
          </a:p>
          <a:p>
            <a:pPr lvl="1">
              <a:lnSpc>
                <a:spcPct val="125000"/>
              </a:lnSpc>
            </a:pPr>
            <a:r>
              <a:rPr lang="en-US" b="1" i="1" dirty="0">
                <a:solidFill>
                  <a:srgbClr val="FF0000"/>
                </a:solidFill>
              </a:rPr>
              <a:t>Sensor model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i="1" baseline="-25000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(depends only on distance to G)</a:t>
            </a:r>
            <a:endParaRPr lang="en-US" dirty="0">
              <a:solidFill>
                <a:srgbClr val="CC00CC"/>
              </a:solidFill>
            </a:endParaRPr>
          </a:p>
          <a:p>
            <a:pPr lvl="2">
              <a:lnSpc>
                <a:spcPct val="125000"/>
              </a:lnSpc>
            </a:pPr>
            <a:r>
              <a:rPr lang="en-US" dirty="0"/>
              <a:t>E.g.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= (1,1) ) = 0.1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9067800" y="1371600"/>
            <a:ext cx="1981200" cy="1981200"/>
            <a:chOff x="2438400" y="4648200"/>
            <a:chExt cx="1981200" cy="1981200"/>
          </a:xfrm>
        </p:grpSpPr>
        <p:sp>
          <p:nvSpPr>
            <p:cNvPr id="10" name="Rectangle 9"/>
            <p:cNvSpPr/>
            <p:nvPr/>
          </p:nvSpPr>
          <p:spPr>
            <a:xfrm>
              <a:off x="24384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2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84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100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84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2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00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6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model, contd.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734800" cy="510540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,</a:t>
            </a:r>
            <a:r>
              <a:rPr lang="en-US" i="1" dirty="0">
                <a:solidFill>
                  <a:srgbClr val="CC00CC"/>
                </a:solidFill>
              </a:rPr>
              <a:t> 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, …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3,3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has </a:t>
            </a:r>
            <a:r>
              <a:rPr lang="en-US" dirty="0">
                <a:solidFill>
                  <a:srgbClr val="CC00CC"/>
                </a:solidFill>
              </a:rPr>
              <a:t>9 x 4</a:t>
            </a:r>
            <a:r>
              <a:rPr lang="en-US" baseline="30000" dirty="0">
                <a:solidFill>
                  <a:srgbClr val="CC00CC"/>
                </a:solidFill>
              </a:rPr>
              <a:t>9</a:t>
            </a:r>
            <a:r>
              <a:rPr lang="en-US" dirty="0">
                <a:solidFill>
                  <a:srgbClr val="CC00CC"/>
                </a:solidFill>
              </a:rPr>
              <a:t> = 2,359,296 </a:t>
            </a:r>
            <a:r>
              <a:rPr lang="en-US" dirty="0"/>
              <a:t>entries!!!</a:t>
            </a:r>
            <a:endParaRPr lang="en-US" dirty="0">
              <a:solidFill>
                <a:srgbClr val="CC00CC"/>
              </a:solidFill>
            </a:endParaRPr>
          </a:p>
          <a:p>
            <a:pPr>
              <a:lnSpc>
                <a:spcPct val="125000"/>
              </a:lnSpc>
            </a:pPr>
            <a:r>
              <a:rPr lang="en-US" dirty="0"/>
              <a:t>Ghostbuster independence: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Are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dirty="0"/>
              <a:t> independent? 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E.g., does </a:t>
            </a: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yellow) = P(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yellow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orange) </a:t>
            </a:r>
            <a:r>
              <a:rPr lang="en-US" dirty="0"/>
              <a:t>?</a:t>
            </a:r>
          </a:p>
          <a:p>
            <a:pPr>
              <a:lnSpc>
                <a:spcPct val="125000"/>
              </a:lnSpc>
            </a:pPr>
            <a:r>
              <a:rPr lang="en-US" dirty="0"/>
              <a:t>Ghostbuster physics again:</a:t>
            </a:r>
          </a:p>
          <a:p>
            <a:pPr lvl="1">
              <a:lnSpc>
                <a:spcPct val="125000"/>
              </a:lnSpc>
            </a:pP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i="1" baseline="-25000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b="1" i="1" dirty="0">
                <a:solidFill>
                  <a:srgbClr val="FF0000"/>
                </a:solidFill>
              </a:rPr>
              <a:t>depends </a:t>
            </a:r>
            <a:r>
              <a:rPr lang="en-US" b="1" i="1" u="sng" dirty="0">
                <a:solidFill>
                  <a:srgbClr val="FF0000"/>
                </a:solidFill>
              </a:rPr>
              <a:t>only</a:t>
            </a:r>
            <a:r>
              <a:rPr lang="en-US" b="1" i="1" dirty="0">
                <a:solidFill>
                  <a:srgbClr val="FF0000"/>
                </a:solidFill>
              </a:rPr>
              <a:t> on distance to G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So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u="sng" dirty="0">
                <a:solidFill>
                  <a:srgbClr val="CC00CC"/>
                </a:solidFill>
              </a:rPr>
              <a:t>G</a:t>
            </a:r>
            <a:r>
              <a:rPr lang="en-US" u="sng" dirty="0">
                <a:solidFill>
                  <a:srgbClr val="CC00CC"/>
                </a:solidFill>
              </a:rPr>
              <a:t> = (2,3) 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u="sng" dirty="0">
                <a:solidFill>
                  <a:srgbClr val="CC00CC"/>
                </a:solidFill>
              </a:rPr>
              <a:t>G</a:t>
            </a:r>
            <a:r>
              <a:rPr lang="en-US" u="sng" dirty="0">
                <a:solidFill>
                  <a:srgbClr val="CC00CC"/>
                </a:solidFill>
              </a:rPr>
              <a:t> = (2,3)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orange)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I.e.,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dirty="0"/>
              <a:t> is </a:t>
            </a:r>
            <a:r>
              <a:rPr lang="en-US" b="1" i="1" dirty="0">
                <a:solidFill>
                  <a:srgbClr val="3333FF"/>
                </a:solidFill>
              </a:rPr>
              <a:t>conditionally independent </a:t>
            </a:r>
            <a:r>
              <a:rPr lang="en-US" dirty="0"/>
              <a:t>of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dirty="0"/>
              <a:t> </a:t>
            </a:r>
            <a:r>
              <a:rPr lang="en-US" b="1" i="1" dirty="0">
                <a:solidFill>
                  <a:srgbClr val="3333FF"/>
                </a:solidFill>
              </a:rPr>
              <a:t>given</a:t>
            </a:r>
            <a:r>
              <a:rPr lang="en-US" dirty="0"/>
              <a:t>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058400" y="1295400"/>
            <a:ext cx="1981200" cy="1981200"/>
            <a:chOff x="2438400" y="4648200"/>
            <a:chExt cx="1981200" cy="1981200"/>
          </a:xfrm>
        </p:grpSpPr>
        <p:sp>
          <p:nvSpPr>
            <p:cNvPr id="10" name="Rectangle 9"/>
            <p:cNvSpPr/>
            <p:nvPr/>
          </p:nvSpPr>
          <p:spPr>
            <a:xfrm>
              <a:off x="24384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2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84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100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84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2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00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0280B75-6A3F-F141-9AFA-05E114F56879}"/>
              </a:ext>
            </a:extLst>
          </p:cNvPr>
          <p:cNvSpPr/>
          <p:nvPr/>
        </p:nvSpPr>
        <p:spPr>
          <a:xfrm>
            <a:off x="10069830" y="2667000"/>
            <a:ext cx="609600" cy="6096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81C629-F83C-7C45-84F2-964C96544397}"/>
              </a:ext>
            </a:extLst>
          </p:cNvPr>
          <p:cNvSpPr/>
          <p:nvPr/>
        </p:nvSpPr>
        <p:spPr>
          <a:xfrm>
            <a:off x="10058400" y="1981200"/>
            <a:ext cx="609600" cy="609600"/>
          </a:xfrm>
          <a:prstGeom prst="rect">
            <a:avLst/>
          </a:prstGeom>
          <a:noFill/>
          <a:ln w="57150" cmpd="sng">
            <a:solidFill>
              <a:srgbClr val="FF9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1" name="Picture 73">
            <a:extLst>
              <a:ext uri="{FF2B5EF4-FFF2-40B4-BE49-F238E27FC236}">
                <a16:creationId xmlns:a16="http://schemas.microsoft.com/office/drawing/2014/main" id="{9967DC02-405F-5348-A537-9579A551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8010" y="1371600"/>
            <a:ext cx="56573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50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model, contd.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12039600" cy="518160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2400" dirty="0"/>
              <a:t>Apply the chain rule to decompose the joint probability model:</a:t>
            </a:r>
            <a:endParaRPr lang="en-US" sz="2400" dirty="0">
              <a:solidFill>
                <a:srgbClr val="CC00CC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i="1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, …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) = 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) …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, …,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3,2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sz="2400" dirty="0"/>
              <a:t>Now simplify using conditional independence: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i="1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, …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) = 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…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sz="2400" dirty="0"/>
              <a:t>I.e., conditional independence properties of ghostbuster physics simplify the probability model from </a:t>
            </a:r>
            <a:r>
              <a:rPr lang="en-US" sz="2400" b="1" i="1" dirty="0">
                <a:solidFill>
                  <a:srgbClr val="FF0000"/>
                </a:solidFill>
              </a:rPr>
              <a:t>exponential</a:t>
            </a:r>
            <a:r>
              <a:rPr lang="en-US" sz="2400" dirty="0"/>
              <a:t> to </a:t>
            </a:r>
            <a:r>
              <a:rPr lang="en-US" sz="2400" b="1" i="1" dirty="0">
                <a:solidFill>
                  <a:srgbClr val="FF0000"/>
                </a:solidFill>
              </a:rPr>
              <a:t>quadratic</a:t>
            </a:r>
            <a:r>
              <a:rPr lang="en-US" sz="2400" dirty="0"/>
              <a:t> in the number of squares</a:t>
            </a:r>
          </a:p>
          <a:p>
            <a:pPr>
              <a:lnSpc>
                <a:spcPct val="125000"/>
              </a:lnSpc>
            </a:pPr>
            <a:r>
              <a:rPr lang="en-US" sz="2400" dirty="0"/>
              <a:t>This is called a </a:t>
            </a:r>
            <a:r>
              <a:rPr lang="en-US" sz="2400" b="1" i="1" dirty="0">
                <a:solidFill>
                  <a:srgbClr val="3333FF"/>
                </a:solidFill>
              </a:rPr>
              <a:t>Naïve Bayes</a:t>
            </a:r>
            <a:r>
              <a:rPr lang="en-US" sz="2400" b="1" i="1" dirty="0"/>
              <a:t> </a:t>
            </a:r>
            <a:r>
              <a:rPr lang="en-US" sz="2400" dirty="0"/>
              <a:t>model:</a:t>
            </a:r>
          </a:p>
          <a:p>
            <a:pPr lvl="1">
              <a:lnSpc>
                <a:spcPct val="125000"/>
              </a:lnSpc>
            </a:pPr>
            <a:r>
              <a:rPr lang="en-US" sz="2000" dirty="0"/>
              <a:t>One discrete query variable; all other variables are evidence variables</a:t>
            </a:r>
          </a:p>
          <a:p>
            <a:pPr lvl="1">
              <a:lnSpc>
                <a:spcPct val="125000"/>
              </a:lnSpc>
            </a:pPr>
            <a:r>
              <a:rPr lang="en-US" sz="2000" dirty="0"/>
              <a:t>Evidence variables are conditionally independent given the query variable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B199FC-2AB7-C047-9A5E-170C91B8390D}"/>
              </a:ext>
            </a:extLst>
          </p:cNvPr>
          <p:cNvGrpSpPr>
            <a:grpSpLocks noChangeAspect="1"/>
          </p:cNvGrpSpPr>
          <p:nvPr/>
        </p:nvGrpSpPr>
        <p:grpSpPr>
          <a:xfrm>
            <a:off x="8738383" y="4114800"/>
            <a:ext cx="3301217" cy="1828800"/>
            <a:chOff x="3048000" y="1569011"/>
            <a:chExt cx="4645986" cy="2573771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351F3811-0055-2546-9A45-CA04CA392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569011"/>
              <a:ext cx="117699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endParaRPr lang="en-US" sz="20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0C464E5-5FE8-3743-97EF-D18118F31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1,1</a:t>
              </a:r>
            </a:p>
          </p:txBody>
        </p:sp>
        <p:cxnSp>
          <p:nvCxnSpPr>
            <p:cNvPr id="7" name="AutoShape 6">
              <a:extLst>
                <a:ext uri="{FF2B5EF4-FFF2-40B4-BE49-F238E27FC236}">
                  <a16:creationId xmlns:a16="http://schemas.microsoft.com/office/drawing/2014/main" id="{4D9E9FEE-F44C-794A-A6F3-388B295A4074}"/>
                </a:ext>
              </a:extLst>
            </p:cNvPr>
            <p:cNvCxnSpPr>
              <a:cxnSpLocks noChangeShapeType="1"/>
              <a:stCxn id="5" idx="3"/>
              <a:endCxn id="6" idx="7"/>
            </p:cNvCxnSpPr>
            <p:nvPr/>
          </p:nvCxnSpPr>
          <p:spPr bwMode="auto">
            <a:xfrm flipH="1">
              <a:off x="3698408" y="2219419"/>
              <a:ext cx="1426958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3C18FDF1-FB30-4C44-B4FF-3518AB98A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24" y="3380782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1,2</a:t>
              </a:r>
            </a:p>
          </p:txBody>
        </p:sp>
        <p:cxnSp>
          <p:nvCxnSpPr>
            <p:cNvPr id="9" name="AutoShape 6">
              <a:extLst>
                <a:ext uri="{FF2B5EF4-FFF2-40B4-BE49-F238E27FC236}">
                  <a16:creationId xmlns:a16="http://schemas.microsoft.com/office/drawing/2014/main" id="{6F2CF5D1-6B14-244A-891E-9B8147F69A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96689" y="2308453"/>
              <a:ext cx="637311" cy="11205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CBB368C7-CB20-004D-B76A-B873BE7CA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986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3,3</a:t>
              </a:r>
            </a:p>
          </p:txBody>
        </p:sp>
        <p:cxnSp>
          <p:nvCxnSpPr>
            <p:cNvPr id="11" name="AutoShape 6">
              <a:extLst>
                <a:ext uri="{FF2B5EF4-FFF2-40B4-BE49-F238E27FC236}">
                  <a16:creationId xmlns:a16="http://schemas.microsoft.com/office/drawing/2014/main" id="{E8FD3B68-B643-214A-BF32-8352387C9F4E}"/>
                </a:ext>
              </a:extLst>
            </p:cNvPr>
            <p:cNvCxnSpPr>
              <a:cxnSpLocks noChangeShapeType="1"/>
              <a:stCxn id="5" idx="5"/>
            </p:cNvCxnSpPr>
            <p:nvPr/>
          </p:nvCxnSpPr>
          <p:spPr bwMode="auto">
            <a:xfrm>
              <a:off x="5957624" y="2219419"/>
              <a:ext cx="1056886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90C9E8-4022-D74A-B8A3-5CBC5E906854}"/>
                </a:ext>
              </a:extLst>
            </p:cNvPr>
            <p:cNvSpPr/>
            <p:nvPr/>
          </p:nvSpPr>
          <p:spPr>
            <a:xfrm>
              <a:off x="540956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A45C009-1A27-A046-9D76-FF6D57EB402C}"/>
                </a:ext>
              </a:extLst>
            </p:cNvPr>
            <p:cNvSpPr/>
            <p:nvPr/>
          </p:nvSpPr>
          <p:spPr>
            <a:xfrm>
              <a:off x="5693426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4DA894-E51A-424A-BCC0-7ACCC922344E}"/>
                </a:ext>
              </a:extLst>
            </p:cNvPr>
            <p:cNvSpPr/>
            <p:nvPr/>
          </p:nvSpPr>
          <p:spPr>
            <a:xfrm>
              <a:off x="596361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6010E1-6035-9744-AC7E-75416F3162C8}"/>
                </a:ext>
              </a:extLst>
            </p:cNvPr>
            <p:cNvSpPr/>
            <p:nvPr/>
          </p:nvSpPr>
          <p:spPr>
            <a:xfrm>
              <a:off x="6244601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cxnSp>
          <p:nvCxnSpPr>
            <p:cNvPr id="16" name="AutoShape 6">
              <a:extLst>
                <a:ext uri="{FF2B5EF4-FFF2-40B4-BE49-F238E27FC236}">
                  <a16:creationId xmlns:a16="http://schemas.microsoft.com/office/drawing/2014/main" id="{1F23E8DF-39A9-9F4F-AF67-E6F4A0293214}"/>
                </a:ext>
              </a:extLst>
            </p:cNvPr>
            <p:cNvCxnSpPr>
              <a:cxnSpLocks noChangeShapeType="1"/>
              <a:stCxn id="5" idx="4"/>
            </p:cNvCxnSpPr>
            <p:nvPr/>
          </p:nvCxnSpPr>
          <p:spPr bwMode="auto">
            <a:xfrm flipH="1">
              <a:off x="5508777" y="2331011"/>
              <a:ext cx="32718" cy="27940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AutoShape 6">
              <a:extLst>
                <a:ext uri="{FF2B5EF4-FFF2-40B4-BE49-F238E27FC236}">
                  <a16:creationId xmlns:a16="http://schemas.microsoft.com/office/drawing/2014/main" id="{20B0A52F-F0E5-5A43-9A6D-E520F75CA4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6273" y="2308453"/>
              <a:ext cx="56929" cy="3019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186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Summarize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4600"/>
            <a:ext cx="12192000" cy="54610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900" dirty="0"/>
              <a:t>Basic laws: </a:t>
            </a:r>
            <a:r>
              <a:rPr lang="en-US" sz="2900" dirty="0">
                <a:solidFill>
                  <a:srgbClr val="CC00CC"/>
                </a:solidFill>
              </a:rPr>
              <a:t>0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</a:t>
            </a:r>
            <a:r>
              <a:rPr lang="en-US" sz="2900" dirty="0">
                <a:solidFill>
                  <a:srgbClr val="CC00CC"/>
                </a:solidFill>
              </a:rPr>
              <a:t>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P()  1,   </a:t>
            </a:r>
            <a:r>
              <a:rPr lang="en-US" sz="2900" baseline="-25000" dirty="0">
                <a:solidFill>
                  <a:srgbClr val="CC00CC"/>
                </a:solidFill>
                <a:sym typeface="Symbol"/>
              </a:rPr>
              <a:t> </a:t>
            </a:r>
            <a:r>
              <a:rPr lang="en-US" sz="2900" baseline="-25000" dirty="0">
                <a:sym typeface="Symbol"/>
              </a:rPr>
              <a:t> 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P() = 1,   P(A) = </a:t>
            </a:r>
            <a:r>
              <a:rPr lang="en-US" sz="2900" baseline="-25000" dirty="0">
                <a:solidFill>
                  <a:srgbClr val="CC00CC"/>
                </a:solidFill>
                <a:sym typeface="Symbol"/>
              </a:rPr>
              <a:t>  A</a:t>
            </a:r>
            <a:r>
              <a:rPr lang="en-US" sz="2900" baseline="-25000" dirty="0">
                <a:sym typeface="Symbol"/>
              </a:rPr>
              <a:t> 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P()</a:t>
            </a:r>
            <a:endParaRPr lang="en-US" sz="2900" dirty="0">
              <a:sym typeface="Symbol"/>
            </a:endParaRPr>
          </a:p>
          <a:p>
            <a:pPr>
              <a:spcBef>
                <a:spcPts val="600"/>
              </a:spcBef>
            </a:pPr>
            <a:r>
              <a:rPr lang="en-US" sz="2900" dirty="0"/>
              <a:t>Random variable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X()</a:t>
            </a:r>
            <a:r>
              <a:rPr lang="en-US" sz="2900" dirty="0"/>
              <a:t> has a value in each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</a:t>
            </a:r>
            <a:endParaRPr lang="en-US" sz="2900" dirty="0">
              <a:sym typeface="Symbol"/>
            </a:endParaRPr>
          </a:p>
          <a:p>
            <a:pPr lvl="1">
              <a:spcBef>
                <a:spcPts val="600"/>
              </a:spcBef>
            </a:pPr>
            <a:r>
              <a:rPr lang="en-US" sz="2900" dirty="0"/>
              <a:t>Distribution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P(X) </a:t>
            </a:r>
            <a:r>
              <a:rPr lang="en-US" sz="2900" dirty="0"/>
              <a:t>gives probability for each possible value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x</a:t>
            </a:r>
            <a:endParaRPr lang="en-US" sz="2900" dirty="0">
              <a:sym typeface="Symbol"/>
            </a:endParaRPr>
          </a:p>
          <a:p>
            <a:pPr lvl="1">
              <a:spcBef>
                <a:spcPts val="600"/>
              </a:spcBef>
            </a:pPr>
            <a:r>
              <a:rPr lang="en-US" sz="2900" dirty="0"/>
              <a:t>Joint distribution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P(X,Y) </a:t>
            </a:r>
            <a:r>
              <a:rPr lang="en-US" sz="2900" dirty="0"/>
              <a:t>gives total probability for each combination </a:t>
            </a:r>
            <a:r>
              <a:rPr lang="en-US" sz="2900" dirty="0" err="1">
                <a:solidFill>
                  <a:srgbClr val="CC00CC"/>
                </a:solidFill>
                <a:sym typeface="Symbol"/>
              </a:rPr>
              <a:t>x,y</a:t>
            </a:r>
            <a:endParaRPr lang="en-US" sz="2900" dirty="0">
              <a:solidFill>
                <a:srgbClr val="CC00CC"/>
              </a:solidFill>
              <a:sym typeface="Symbol"/>
            </a:endParaRPr>
          </a:p>
          <a:p>
            <a:pPr>
              <a:spcBef>
                <a:spcPts val="600"/>
              </a:spcBef>
            </a:pPr>
            <a:r>
              <a:rPr lang="en-US" sz="2900" dirty="0"/>
              <a:t>Summing out/marginalization: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P(X=x) = </a:t>
            </a:r>
            <a:r>
              <a:rPr lang="en-US" sz="2900" baseline="-25000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 P(X=</a:t>
            </a:r>
            <a:r>
              <a:rPr lang="en-US" sz="2900" dirty="0" err="1">
                <a:solidFill>
                  <a:srgbClr val="CC00CC"/>
                </a:solidFill>
                <a:sym typeface="Symbol"/>
              </a:rPr>
              <a:t>x,Y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=y)</a:t>
            </a:r>
            <a:endParaRPr lang="en-US" sz="2900" dirty="0"/>
          </a:p>
          <a:p>
            <a:pPr>
              <a:spcBef>
                <a:spcPts val="600"/>
              </a:spcBef>
            </a:pPr>
            <a:r>
              <a:rPr lang="en-US" sz="2900" dirty="0"/>
              <a:t>Conditional probability: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P(X|Y) = P(X,Y)/P(Y)</a:t>
            </a:r>
            <a:endParaRPr lang="en-US" sz="2900" dirty="0"/>
          </a:p>
          <a:p>
            <a:pPr>
              <a:spcBef>
                <a:spcPts val="600"/>
              </a:spcBef>
            </a:pPr>
            <a:r>
              <a:rPr lang="en-US" sz="2900" dirty="0"/>
              <a:t>Chain rule: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</a:t>
            </a:r>
            <a:r>
              <a:rPr lang="en-US" sz="29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2900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29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900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 P(X</a:t>
            </a:r>
            <a:r>
              <a:rPr lang="en-US" sz="2900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 | X</a:t>
            </a:r>
            <a:r>
              <a:rPr lang="en-US" sz="29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2900" baseline="-25000" dirty="0">
                <a:solidFill>
                  <a:srgbClr val="CC00CC"/>
                </a:solidFill>
                <a:sym typeface="Symbol"/>
              </a:rPr>
              <a:t>i-1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2900" dirty="0"/>
              <a:t>Bayes Rule: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P(X|Y) = P(Y|X)P(X)/P(Y)</a:t>
            </a:r>
            <a:endParaRPr lang="en-US" sz="2900" dirty="0"/>
          </a:p>
          <a:p>
            <a:pPr>
              <a:spcBef>
                <a:spcPts val="600"/>
              </a:spcBef>
            </a:pPr>
            <a:r>
              <a:rPr lang="en-US" sz="2900" dirty="0"/>
              <a:t>Independence: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P(X,Y) = P(X) P(Y)</a:t>
            </a:r>
            <a:r>
              <a:rPr lang="en-US" sz="29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2900" dirty="0">
                <a:latin typeface="Calibri"/>
                <a:cs typeface="Calibri"/>
                <a:sym typeface="Symbol"/>
              </a:rPr>
              <a:t>or</a:t>
            </a:r>
            <a:r>
              <a:rPr lang="en-US" sz="29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P(X|Y) = P(X) </a:t>
            </a:r>
            <a:r>
              <a:rPr lang="en-US" sz="2900" dirty="0">
                <a:latin typeface="Calibri"/>
                <a:cs typeface="Calibri"/>
                <a:sym typeface="Symbol"/>
              </a:rPr>
              <a:t>or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P(Y|X) = P(Y)</a:t>
            </a:r>
            <a:endParaRPr lang="en-US" sz="2900" dirty="0"/>
          </a:p>
          <a:p>
            <a:pPr>
              <a:spcBef>
                <a:spcPts val="600"/>
              </a:spcBef>
            </a:pPr>
            <a:r>
              <a:rPr lang="en-US" sz="2900" dirty="0"/>
              <a:t>Conditional Independence: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P(X|Y,Z) = P(X|Z) </a:t>
            </a:r>
            <a:r>
              <a:rPr lang="en-US" sz="2900" dirty="0">
                <a:latin typeface="Calibri"/>
                <a:cs typeface="Calibri"/>
                <a:sym typeface="Symbol"/>
              </a:rPr>
              <a:t>or </a:t>
            </a:r>
            <a:r>
              <a:rPr lang="en-US" sz="2900" dirty="0">
                <a:solidFill>
                  <a:srgbClr val="CC00CC"/>
                </a:solidFill>
                <a:sym typeface="Symbol"/>
              </a:rPr>
              <a:t>P(X,Y|Z) = P(X|Z) P(Y| Z)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 nets!</a:t>
            </a:r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Nets: Big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447800"/>
            <a:ext cx="7317022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Nets: Big Picture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24" y="3581400"/>
            <a:ext cx="4182456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47800"/>
            <a:ext cx="4115264" cy="1860625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143000"/>
            <a:ext cx="8077664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125000"/>
              </a:lnSpc>
            </a:pPr>
            <a:r>
              <a:rPr lang="en-US" sz="2800" dirty="0">
                <a:solidFill>
                  <a:srgbClr val="CC0000"/>
                </a:solidFill>
                <a:latin typeface="Calibri"/>
                <a:cs typeface="Calibri"/>
              </a:rPr>
              <a:t>Bayes nets: </a:t>
            </a:r>
            <a:r>
              <a:rPr lang="en-US" sz="2800" dirty="0">
                <a:latin typeface="Calibri"/>
                <a:cs typeface="Calibri"/>
              </a:rPr>
              <a:t>a technique for describing              </a:t>
            </a:r>
            <a:r>
              <a:rPr lang="en-US" sz="2800" dirty="0">
                <a:solidFill>
                  <a:srgbClr val="3333FF"/>
                </a:solidFill>
                <a:latin typeface="Calibri"/>
                <a:cs typeface="Calibri"/>
              </a:rPr>
              <a:t>complex joint distributions</a:t>
            </a:r>
            <a:r>
              <a:rPr lang="en-US" sz="2800" dirty="0">
                <a:latin typeface="Calibri"/>
                <a:cs typeface="Calibri"/>
              </a:rPr>
              <a:t> (models) using         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simple, conditional distributions</a:t>
            </a:r>
            <a:endParaRPr lang="en-US" sz="2800" dirty="0">
              <a:latin typeface="Calibri"/>
              <a:cs typeface="Calibri"/>
            </a:endParaRPr>
          </a:p>
          <a:p>
            <a:pPr lvl="1" eaLnBrk="1" hangingPunct="1">
              <a:lnSpc>
                <a:spcPct val="125000"/>
              </a:lnSpc>
            </a:pPr>
            <a:r>
              <a:rPr lang="en-US" sz="2400" dirty="0">
                <a:latin typeface="Calibri"/>
                <a:cs typeface="Calibri"/>
              </a:rPr>
              <a:t>A subset of the general class of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graphical models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latin typeface="Calibri"/>
                <a:cs typeface="Calibri"/>
              </a:rPr>
              <a:t>Use local causality/conditional independence: 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latin typeface="Calibri"/>
                <a:cs typeface="Calibri"/>
              </a:rPr>
              <a:t>the world is composed of many variables, 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latin typeface="Calibri"/>
                <a:cs typeface="Calibri"/>
              </a:rPr>
              <a:t>each interacting locally with a few others</a:t>
            </a:r>
          </a:p>
        </p:txBody>
      </p:sp>
    </p:spTree>
    <p:extLst>
      <p:ext uri="{BB962C8B-B14F-4D97-AF65-F5344CB8AC3E}">
        <p14:creationId xmlns:p14="http://schemas.microsoft.com/office/powerpoint/2010/main" val="33592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59123"/>
            <a:ext cx="9296400" cy="55273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 random variable (usually denoted by a capital letter) is some aspect of the world about which we (may) be uncertain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Formally a </a:t>
            </a:r>
            <a:r>
              <a:rPr lang="en-US" sz="2400" b="1" i="1" dirty="0">
                <a:solidFill>
                  <a:srgbClr val="0000FF"/>
                </a:solidFill>
              </a:rPr>
              <a:t>deterministic function </a:t>
            </a:r>
            <a:r>
              <a:rPr lang="en-US" sz="2400" dirty="0"/>
              <a:t>of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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i="1" dirty="0">
                <a:solidFill>
                  <a:srgbClr val="3333FF"/>
                </a:solidFill>
              </a:rPr>
              <a:t>range</a:t>
            </a:r>
            <a:r>
              <a:rPr lang="en-US" sz="2400" dirty="0"/>
              <a:t> of a random variable is the set of possible values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Odd</a:t>
            </a:r>
            <a:r>
              <a:rPr lang="en-US" sz="2000" dirty="0"/>
              <a:t> = Is the dice roll an odd number?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 </a:t>
            </a:r>
            <a:r>
              <a:rPr lang="en-US" sz="2000" dirty="0">
                <a:solidFill>
                  <a:srgbClr val="CC00CC"/>
                </a:solidFill>
              </a:rPr>
              <a:t>{true, false} 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e.g.</a:t>
            </a:r>
            <a:r>
              <a:rPr lang="en-US" sz="1800" i="1" dirty="0">
                <a:solidFill>
                  <a:srgbClr val="CC00CC"/>
                </a:solidFill>
              </a:rPr>
              <a:t> Odd</a:t>
            </a:r>
            <a:r>
              <a:rPr lang="en-US" sz="1800" dirty="0">
                <a:solidFill>
                  <a:srgbClr val="CC00CC"/>
                </a:solidFill>
              </a:rPr>
              <a:t>(1)=true</a:t>
            </a:r>
            <a:r>
              <a:rPr lang="en-US" sz="1800" dirty="0"/>
              <a:t>, </a:t>
            </a:r>
            <a:r>
              <a:rPr lang="en-US" sz="1800" i="1" dirty="0">
                <a:solidFill>
                  <a:srgbClr val="CC00CC"/>
                </a:solidFill>
              </a:rPr>
              <a:t>Odd</a:t>
            </a:r>
            <a:r>
              <a:rPr lang="en-US" sz="1800" dirty="0">
                <a:solidFill>
                  <a:srgbClr val="CC00CC"/>
                </a:solidFill>
              </a:rPr>
              <a:t>(6) = false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often write the event 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r>
              <a:rPr lang="en-US" sz="1900" dirty="0">
                <a:solidFill>
                  <a:srgbClr val="CC00CC"/>
                </a:solidFill>
              </a:rPr>
              <a:t>=true </a:t>
            </a:r>
            <a:r>
              <a:rPr lang="en-US" sz="1900" dirty="0"/>
              <a:t>as 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r>
              <a:rPr lang="en-US" sz="1900" dirty="0"/>
              <a:t>, 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r>
              <a:rPr lang="en-US" sz="1900" dirty="0">
                <a:solidFill>
                  <a:srgbClr val="CC00CC"/>
                </a:solidFill>
              </a:rPr>
              <a:t>=false </a:t>
            </a:r>
            <a:r>
              <a:rPr lang="en-US" sz="1900" dirty="0"/>
              <a:t>as </a:t>
            </a:r>
            <a:r>
              <a:rPr lang="en-US" sz="19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T</a:t>
            </a:r>
            <a:r>
              <a:rPr lang="en-US" sz="2000" dirty="0"/>
              <a:t> = Is it hot or cold?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C00CC"/>
                </a:solidFill>
              </a:rPr>
              <a:t>{hot, cold}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D</a:t>
            </a:r>
            <a:r>
              <a:rPr lang="en-US" sz="2000" dirty="0"/>
              <a:t> = How long will it take to get to the airport?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C00CC"/>
                </a:solidFill>
              </a:rPr>
              <a:t>[0, </a:t>
            </a:r>
            <a:r>
              <a:rPr lang="en-US" sz="2000" dirty="0">
                <a:solidFill>
                  <a:srgbClr val="CC00CC"/>
                </a:solidFill>
                <a:sym typeface="Symbol" pitchFamily="18" charset="2"/>
              </a:rPr>
              <a:t>)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i="1" dirty="0" err="1">
                <a:solidFill>
                  <a:srgbClr val="CC00CC"/>
                </a:solidFill>
              </a:rPr>
              <a:t>L</a:t>
            </a:r>
            <a:r>
              <a:rPr lang="en-US" sz="2000" i="1" baseline="-25000" dirty="0" err="1">
                <a:solidFill>
                  <a:srgbClr val="CC00CC"/>
                </a:solidFill>
              </a:rPr>
              <a:t>Ghost</a:t>
            </a:r>
            <a:r>
              <a:rPr lang="en-US" sz="2000" dirty="0"/>
              <a:t> = Where is the ghost?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C00CC"/>
                </a:solidFill>
              </a:rPr>
              <a:t>{(0,0), (0,1), …}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i="1" dirty="0">
                <a:solidFill>
                  <a:srgbClr val="3333FF"/>
                </a:solidFill>
              </a:rPr>
              <a:t>probability distribution</a:t>
            </a:r>
            <a:r>
              <a:rPr lang="en-US" sz="2400" dirty="0"/>
              <a:t> of a random variable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400" dirty="0"/>
              <a:t>gives the probability for each value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400" dirty="0"/>
              <a:t>in its range (probability of the event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/>
              <a:t>)</a:t>
            </a:r>
            <a:endParaRPr lang="en-US" sz="2400" dirty="0">
              <a:solidFill>
                <a:srgbClr val="CC00CC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 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{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: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)=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}</a:t>
            </a:r>
            <a:r>
              <a:rPr lang="en-US" baseline="-25000" dirty="0">
                <a:sym typeface="Symbol"/>
              </a:rPr>
              <a:t>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dirty="0">
                <a:sym typeface="Symbol"/>
              </a:rPr>
              <a:t>for short (when unambiguous)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dirty="0">
                <a:sym typeface="Symbol"/>
              </a:rPr>
              <a:t>refers to the entire distribution (think of it as a vector or table)</a:t>
            </a:r>
            <a:endParaRPr lang="en-US" sz="2400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08" y="1332374"/>
            <a:ext cx="2892587" cy="2916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876800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I: Basics, Representation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II: Exact inference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III: Independence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IV: Approximate Inference</a:t>
            </a:r>
          </a:p>
        </p:txBody>
      </p:sp>
    </p:spTree>
    <p:extLst>
      <p:ext uri="{BB962C8B-B14F-4D97-AF65-F5344CB8AC3E}">
        <p14:creationId xmlns:p14="http://schemas.microsoft.com/office/powerpoint/2010/main" val="2123710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638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Can be assigned (observed) or unassigned (unobserved)</a:t>
            </a:r>
          </a:p>
          <a:p>
            <a:pPr eaLnBrk="1" hangingPunct="1">
              <a:lnSpc>
                <a:spcPct val="12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Arcs: interactions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Indicate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direct influence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between variables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Formally: absence of arc encodes conditional independence (more later)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19200"/>
            <a:ext cx="2743200" cy="18288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DA7312D-C21D-D24F-B3B2-FB80BBF391E7}"/>
              </a:ext>
            </a:extLst>
          </p:cNvPr>
          <p:cNvGrpSpPr/>
          <p:nvPr/>
        </p:nvGrpSpPr>
        <p:grpSpPr>
          <a:xfrm>
            <a:off x="5867400" y="3401255"/>
            <a:ext cx="2743200" cy="1519671"/>
            <a:chOff x="3048000" y="1569011"/>
            <a:chExt cx="4645986" cy="2573771"/>
          </a:xfrm>
        </p:grpSpPr>
        <p:sp>
          <p:nvSpPr>
            <p:cNvPr id="24" name="Oval 5">
              <a:extLst>
                <a:ext uri="{FF2B5EF4-FFF2-40B4-BE49-F238E27FC236}">
                  <a16:creationId xmlns:a16="http://schemas.microsoft.com/office/drawing/2014/main" id="{03B5EBA8-D1F2-7941-BE6B-2ED4C3E68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569011"/>
              <a:ext cx="117699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endParaRPr lang="en-US" sz="20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99D5A6B4-9174-CB49-92FF-1681600B6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1,1</a:t>
              </a:r>
            </a:p>
          </p:txBody>
        </p: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36D35F24-BC0A-3D42-89B8-CA9D0C6B7D02}"/>
                </a:ext>
              </a:extLst>
            </p:cNvPr>
            <p:cNvCxnSpPr>
              <a:cxnSpLocks noChangeShapeType="1"/>
              <a:stCxn id="24" idx="3"/>
              <a:endCxn id="25" idx="7"/>
            </p:cNvCxnSpPr>
            <p:nvPr/>
          </p:nvCxnSpPr>
          <p:spPr bwMode="auto">
            <a:xfrm flipH="1">
              <a:off x="3698408" y="2219419"/>
              <a:ext cx="1426958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" name="Oval 4">
              <a:extLst>
                <a:ext uri="{FF2B5EF4-FFF2-40B4-BE49-F238E27FC236}">
                  <a16:creationId xmlns:a16="http://schemas.microsoft.com/office/drawing/2014/main" id="{75B4C13D-EC72-DF4F-92BC-87DE97D5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24" y="3380782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1,2</a:t>
              </a:r>
            </a:p>
          </p:txBody>
        </p:sp>
        <p:cxnSp>
          <p:nvCxnSpPr>
            <p:cNvPr id="28" name="AutoShape 6">
              <a:extLst>
                <a:ext uri="{FF2B5EF4-FFF2-40B4-BE49-F238E27FC236}">
                  <a16:creationId xmlns:a16="http://schemas.microsoft.com/office/drawing/2014/main" id="{6DDAF088-F9C5-3145-AFEE-D80F30FBC1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96689" y="2308453"/>
              <a:ext cx="637311" cy="11205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A72D66AC-DFBF-C94C-9840-71BE5782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986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3,3</a:t>
              </a:r>
            </a:p>
          </p:txBody>
        </p:sp>
        <p:cxnSp>
          <p:nvCxnSpPr>
            <p:cNvPr id="30" name="AutoShape 6">
              <a:extLst>
                <a:ext uri="{FF2B5EF4-FFF2-40B4-BE49-F238E27FC236}">
                  <a16:creationId xmlns:a16="http://schemas.microsoft.com/office/drawing/2014/main" id="{1C74FE6E-D92B-CD4B-97E4-8B358F1C5B53}"/>
                </a:ext>
              </a:extLst>
            </p:cNvPr>
            <p:cNvCxnSpPr>
              <a:cxnSpLocks noChangeShapeType="1"/>
              <a:stCxn id="24" idx="5"/>
            </p:cNvCxnSpPr>
            <p:nvPr/>
          </p:nvCxnSpPr>
          <p:spPr bwMode="auto">
            <a:xfrm>
              <a:off x="5957624" y="2219419"/>
              <a:ext cx="1056886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DBFC11-369A-B348-BAD3-C7EAD7C64F83}"/>
                </a:ext>
              </a:extLst>
            </p:cNvPr>
            <p:cNvSpPr/>
            <p:nvPr/>
          </p:nvSpPr>
          <p:spPr>
            <a:xfrm>
              <a:off x="540956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E4DA6D-3031-0F47-9316-2C0F789429C8}"/>
                </a:ext>
              </a:extLst>
            </p:cNvPr>
            <p:cNvSpPr/>
            <p:nvPr/>
          </p:nvSpPr>
          <p:spPr>
            <a:xfrm>
              <a:off x="5693426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9BFDDA-6D93-124E-A6D8-EC70DC7988F4}"/>
                </a:ext>
              </a:extLst>
            </p:cNvPr>
            <p:cNvSpPr/>
            <p:nvPr/>
          </p:nvSpPr>
          <p:spPr>
            <a:xfrm>
              <a:off x="596361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821D91-7DE3-C344-B684-C1A033A5DF30}"/>
                </a:ext>
              </a:extLst>
            </p:cNvPr>
            <p:cNvSpPr/>
            <p:nvPr/>
          </p:nvSpPr>
          <p:spPr>
            <a:xfrm>
              <a:off x="6244601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cxnSp>
          <p:nvCxnSpPr>
            <p:cNvPr id="35" name="AutoShape 6">
              <a:extLst>
                <a:ext uri="{FF2B5EF4-FFF2-40B4-BE49-F238E27FC236}">
                  <a16:creationId xmlns:a16="http://schemas.microsoft.com/office/drawing/2014/main" id="{1E69881B-4F36-7B4A-8B08-DBDAD8C29076}"/>
                </a:ext>
              </a:extLst>
            </p:cNvPr>
            <p:cNvCxnSpPr>
              <a:cxnSpLocks noChangeShapeType="1"/>
              <a:stCxn id="24" idx="4"/>
            </p:cNvCxnSpPr>
            <p:nvPr/>
          </p:nvCxnSpPr>
          <p:spPr bwMode="auto">
            <a:xfrm flipH="1">
              <a:off x="5508777" y="2331011"/>
              <a:ext cx="32718" cy="27940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" name="AutoShape 6">
              <a:extLst>
                <a:ext uri="{FF2B5EF4-FFF2-40B4-BE49-F238E27FC236}">
                  <a16:creationId xmlns:a16="http://schemas.microsoft.com/office/drawing/2014/main" id="{976C9E2A-FD12-134B-8486-FB57E12290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6273" y="2308453"/>
              <a:ext cx="56929" cy="3019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F44573-F801-AD4D-A6B5-5B18EF6088E3}"/>
              </a:ext>
            </a:extLst>
          </p:cNvPr>
          <p:cNvGrpSpPr/>
          <p:nvPr/>
        </p:nvGrpSpPr>
        <p:grpSpPr>
          <a:xfrm>
            <a:off x="9296400" y="3657600"/>
            <a:ext cx="1981200" cy="1981200"/>
            <a:chOff x="9296400" y="3657600"/>
            <a:chExt cx="1981200" cy="1981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CF8F115-2E9C-A048-AD53-55D104FDB8DF}"/>
                </a:ext>
              </a:extLst>
            </p:cNvPr>
            <p:cNvGrpSpPr/>
            <p:nvPr/>
          </p:nvGrpSpPr>
          <p:grpSpPr>
            <a:xfrm>
              <a:off x="9296400" y="3657600"/>
              <a:ext cx="1981200" cy="1981200"/>
              <a:chOff x="2438400" y="4648200"/>
              <a:chExt cx="1981200" cy="19812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BA6DDB-5C15-4C47-B0C3-3ED737392709}"/>
                  </a:ext>
                </a:extLst>
              </p:cNvPr>
              <p:cNvSpPr/>
              <p:nvPr/>
            </p:nvSpPr>
            <p:spPr>
              <a:xfrm>
                <a:off x="2438400" y="46482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291FCE-410D-B049-9EE9-65494D1E84F0}"/>
                  </a:ext>
                </a:extLst>
              </p:cNvPr>
              <p:cNvSpPr/>
              <p:nvPr/>
            </p:nvSpPr>
            <p:spPr>
              <a:xfrm>
                <a:off x="3124200" y="46482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950AA59-661E-7344-9B83-5A5CED68C27D}"/>
                  </a:ext>
                </a:extLst>
              </p:cNvPr>
              <p:cNvSpPr/>
              <p:nvPr/>
            </p:nvSpPr>
            <p:spPr>
              <a:xfrm>
                <a:off x="3810000" y="46482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7F67D09-4D5C-9248-956D-2CE380FBDFC7}"/>
                  </a:ext>
                </a:extLst>
              </p:cNvPr>
              <p:cNvSpPr/>
              <p:nvPr/>
            </p:nvSpPr>
            <p:spPr>
              <a:xfrm>
                <a:off x="2438400" y="53340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20AFDEA-8500-6143-9ACA-5BDEB5D3EDFB}"/>
                  </a:ext>
                </a:extLst>
              </p:cNvPr>
              <p:cNvSpPr/>
              <p:nvPr/>
            </p:nvSpPr>
            <p:spPr>
              <a:xfrm>
                <a:off x="3124200" y="53340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B19A99A-1394-2641-8879-4EEFA7A3301E}"/>
                  </a:ext>
                </a:extLst>
              </p:cNvPr>
              <p:cNvSpPr/>
              <p:nvPr/>
            </p:nvSpPr>
            <p:spPr>
              <a:xfrm>
                <a:off x="3810000" y="53340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C920A2-1D1A-444B-9937-4C94DBEF91AF}"/>
                  </a:ext>
                </a:extLst>
              </p:cNvPr>
              <p:cNvSpPr/>
              <p:nvPr/>
            </p:nvSpPr>
            <p:spPr>
              <a:xfrm>
                <a:off x="2438400" y="60198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84EA752-0108-1646-B272-CA7BBEAF6A30}"/>
                  </a:ext>
                </a:extLst>
              </p:cNvPr>
              <p:cNvSpPr/>
              <p:nvPr/>
            </p:nvSpPr>
            <p:spPr>
              <a:xfrm>
                <a:off x="3124200" y="60198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B7E76B3-0254-3B48-AEC5-612E2E088DEA}"/>
                  </a:ext>
                </a:extLst>
              </p:cNvPr>
              <p:cNvSpPr/>
              <p:nvPr/>
            </p:nvSpPr>
            <p:spPr>
              <a:xfrm>
                <a:off x="3810000" y="60198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CFA099-B090-5C4C-BB1F-38C30EC7291E}"/>
                </a:ext>
              </a:extLst>
            </p:cNvPr>
            <p:cNvSpPr/>
            <p:nvPr/>
          </p:nvSpPr>
          <p:spPr>
            <a:xfrm>
              <a:off x="9307830" y="5029200"/>
              <a:ext cx="609600" cy="609600"/>
            </a:xfrm>
            <a:prstGeom prst="rect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D82365-13AF-BF43-9A65-CEEAD7B004B2}"/>
                </a:ext>
              </a:extLst>
            </p:cNvPr>
            <p:cNvSpPr/>
            <p:nvPr/>
          </p:nvSpPr>
          <p:spPr>
            <a:xfrm>
              <a:off x="9296400" y="4343400"/>
              <a:ext cx="609600" cy="609600"/>
            </a:xfrm>
            <a:prstGeom prst="rect">
              <a:avLst/>
            </a:prstGeom>
            <a:noFill/>
            <a:ln w="57150" cmpd="sng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49" name="Picture 73">
              <a:extLst>
                <a:ext uri="{FF2B5EF4-FFF2-40B4-BE49-F238E27FC236}">
                  <a16:creationId xmlns:a16="http://schemas.microsoft.com/office/drawing/2014/main" id="{01FC28FF-E7E7-6546-9153-706E2BA12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86010" y="3733800"/>
              <a:ext cx="565738" cy="51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3F83F75C-3729-7B4E-994E-07674E593739}"/>
              </a:ext>
            </a:extLst>
          </p:cNvPr>
          <p:cNvSpPr/>
          <p:nvPr/>
        </p:nvSpPr>
        <p:spPr>
          <a:xfrm>
            <a:off x="6629400" y="1752600"/>
            <a:ext cx="1580006" cy="76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Weather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sp>
        <p:nvSpPr>
          <p:cNvPr id="1843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N independent coin flips</a:t>
            </a: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No interactions between variables: absolute independence</a:t>
            </a: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4478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124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baseline="-25000">
                <a:solidFill>
                  <a:srgbClr val="CC00CC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6553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i="1" baseline="-25000">
                <a:solidFill>
                  <a:srgbClr val="CC00CC"/>
                </a:solidFill>
                <a:latin typeface="Calibri"/>
                <a:cs typeface="Calibri"/>
              </a:rPr>
              <a:t>n</a:t>
            </a:r>
          </a:p>
        </p:txBody>
      </p:sp>
      <p:pic>
        <p:nvPicPr>
          <p:cNvPr id="1843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52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8" y="1447800"/>
            <a:ext cx="2871386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U: I’m holding my umbrella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6893394" y="491219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endParaRPr lang="en-US" sz="2800" baseline="-250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5353050" y="337661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R</a:t>
            </a:r>
            <a:endParaRPr lang="en-US" sz="2800" baseline="-250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3774608" y="491219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sz="2800" baseline="-25000">
              <a:solidFill>
                <a:srgbClr val="CC00CC"/>
              </a:solidFill>
              <a:latin typeface="Calibri"/>
              <a:cs typeface="Calibri"/>
            </a:endParaRPr>
          </a:p>
        </p:txBody>
      </p:sp>
      <p:cxnSp>
        <p:nvCxnSpPr>
          <p:cNvPr id="10" name="AutoShape 6"/>
          <p:cNvCxnSpPr>
            <a:cxnSpLocks noChangeShapeType="1"/>
            <a:stCxn id="8" idx="3"/>
            <a:endCxn id="9" idx="7"/>
          </p:cNvCxnSpPr>
          <p:nvPr/>
        </p:nvCxnSpPr>
        <p:spPr bwMode="auto">
          <a:xfrm flipH="1">
            <a:off x="4425016" y="4027020"/>
            <a:ext cx="1039626" cy="9967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  <p:cxnSp>
        <p:nvCxnSpPr>
          <p:cNvPr id="17" name="AutoShape 6">
            <a:extLst>
              <a:ext uri="{FF2B5EF4-FFF2-40B4-BE49-F238E27FC236}">
                <a16:creationId xmlns:a16="http://schemas.microsoft.com/office/drawing/2014/main" id="{8916225B-0C87-4841-8573-165DC9EA6764}"/>
              </a:ext>
            </a:extLst>
          </p:cNvPr>
          <p:cNvCxnSpPr>
            <a:cxnSpLocks noChangeShapeType="1"/>
            <a:stCxn id="8" idx="5"/>
            <a:endCxn id="19461" idx="1"/>
          </p:cNvCxnSpPr>
          <p:nvPr/>
        </p:nvCxnSpPr>
        <p:spPr bwMode="auto">
          <a:xfrm>
            <a:off x="6003458" y="4027020"/>
            <a:ext cx="1001528" cy="9967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EFF61AE-BB36-EE48-B865-166A0CF846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993362"/>
            <a:ext cx="3485614" cy="1807238"/>
          </a:xfrm>
          <a:prstGeom prst="rect">
            <a:avLst/>
          </a:prstGeom>
        </p:spPr>
      </p:pic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CBEBCF4B-DDA0-434C-931E-C7BBC7A6F920}"/>
              </a:ext>
            </a:extLst>
          </p:cNvPr>
          <p:cNvCxnSpPr>
            <a:cxnSpLocks noChangeShapeType="1"/>
            <a:stCxn id="9" idx="6"/>
            <a:endCxn id="19461" idx="2"/>
          </p:cNvCxnSpPr>
          <p:nvPr/>
        </p:nvCxnSpPr>
        <p:spPr bwMode="auto">
          <a:xfrm>
            <a:off x="4536608" y="5293192"/>
            <a:ext cx="2356786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E1B183C5-B812-B840-9851-31A5437311C8}"/>
              </a:ext>
            </a:extLst>
          </p:cNvPr>
          <p:cNvCxnSpPr>
            <a:cxnSpLocks noChangeShapeType="1"/>
            <a:stCxn id="19461" idx="2"/>
            <a:endCxn id="9" idx="6"/>
          </p:cNvCxnSpPr>
          <p:nvPr/>
        </p:nvCxnSpPr>
        <p:spPr bwMode="auto">
          <a:xfrm flipH="1">
            <a:off x="4536608" y="5293192"/>
            <a:ext cx="2356786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Smoke alarm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F: There is fire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S: There is smoke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A: Alarm sounds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3F1468-BAD7-194F-92F5-7E6BF518589A}"/>
              </a:ext>
            </a:extLst>
          </p:cNvPr>
          <p:cNvGrpSpPr/>
          <p:nvPr/>
        </p:nvGrpSpPr>
        <p:grpSpPr>
          <a:xfrm>
            <a:off x="3774608" y="1569011"/>
            <a:ext cx="2355382" cy="4105181"/>
            <a:chOff x="3774608" y="1569011"/>
            <a:chExt cx="2355382" cy="4105181"/>
          </a:xfrm>
        </p:grpSpPr>
        <p:sp>
          <p:nvSpPr>
            <p:cNvPr id="19461" name="Oval 5"/>
            <p:cNvSpPr>
              <a:spLocks noChangeArrowheads="1"/>
            </p:cNvSpPr>
            <p:nvPr/>
          </p:nvSpPr>
          <p:spPr bwMode="auto">
            <a:xfrm>
              <a:off x="5367990" y="156901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F</a:t>
              </a:r>
              <a:endParaRPr lang="en-US" sz="28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5367990" y="338058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endParaRPr lang="en-US" sz="28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3774608" y="4912192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A</a:t>
              </a:r>
              <a:endParaRPr lang="en-US" sz="28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cxnSp>
          <p:nvCxnSpPr>
            <p:cNvPr id="10" name="AutoShape 6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flipH="1">
              <a:off x="4425016" y="4030991"/>
              <a:ext cx="1054566" cy="9927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AutoShape 6">
              <a:extLst>
                <a:ext uri="{FF2B5EF4-FFF2-40B4-BE49-F238E27FC236}">
                  <a16:creationId xmlns:a16="http://schemas.microsoft.com/office/drawing/2014/main" id="{8916225B-0C87-4841-8573-165DC9EA6764}"/>
                </a:ext>
              </a:extLst>
            </p:cNvPr>
            <p:cNvCxnSpPr>
              <a:cxnSpLocks noChangeShapeType="1"/>
              <a:stCxn id="19461" idx="4"/>
              <a:endCxn id="8" idx="0"/>
            </p:cNvCxnSpPr>
            <p:nvPr/>
          </p:nvCxnSpPr>
          <p:spPr bwMode="auto">
            <a:xfrm>
              <a:off x="5748990" y="2331011"/>
              <a:ext cx="0" cy="10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D169A-7884-7549-A920-A59EBC282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83808"/>
            <a:ext cx="4038600" cy="26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 Insurance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30448-97D1-0B44-A81C-5B3B62A2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53160"/>
            <a:ext cx="8915400" cy="549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 Won’t Start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447800"/>
            <a:ext cx="85090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62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 Syntax and Semantics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7000"/>
            <a:ext cx="12382500" cy="82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5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 Syntax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5943600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A set of nodes, one per variable </a:t>
            </a:r>
            <a:r>
              <a:rPr lang="en-US" sz="2400" i="1" dirty="0">
                <a:solidFill>
                  <a:srgbClr val="990099"/>
                </a:solidFill>
                <a:latin typeface="Calibri"/>
                <a:cs typeface="Calibri"/>
              </a:rPr>
              <a:t>X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A directed, acyclic graph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A conditional distribution for each node given its </a:t>
            </a:r>
            <a:r>
              <a:rPr lang="en-US" sz="2400" b="1" i="1" dirty="0">
                <a:solidFill>
                  <a:srgbClr val="3333FF"/>
                </a:solidFill>
                <a:latin typeface="Calibri"/>
                <a:cs typeface="Calibri"/>
              </a:rPr>
              <a:t>parent variables</a:t>
            </a:r>
            <a:r>
              <a:rPr lang="en-US" sz="240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 the graph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400" b="1" i="1" dirty="0">
                <a:solidFill>
                  <a:srgbClr val="3333FF"/>
                </a:solidFill>
                <a:latin typeface="Calibri"/>
                <a:cs typeface="Calibri"/>
              </a:rPr>
              <a:t>CPT</a:t>
            </a:r>
            <a:r>
              <a:rPr lang="en-US" sz="2400" dirty="0">
                <a:latin typeface="Calibri"/>
                <a:cs typeface="Calibri"/>
              </a:rPr>
              <a:t> (conditional probability table); each row is a distribution for child given values of its parents</a:t>
            </a:r>
          </a:p>
          <a:p>
            <a:pPr lvl="2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914400" y="5867400"/>
            <a:ext cx="1074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 dirty="0">
                <a:solidFill>
                  <a:srgbClr val="CC0000"/>
                </a:solidFill>
                <a:latin typeface="Calibri"/>
                <a:cs typeface="Calibri"/>
              </a:rPr>
              <a:t>Bayes net = Topology (graph) + Local Conditional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553898" y="3481138"/>
          <a:ext cx="2895600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8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rgbClr val="CC00CC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C00CC"/>
                          </a:solidFill>
                        </a:rPr>
                        <a:t>P(</a:t>
                      </a:r>
                      <a:r>
                        <a:rPr lang="en-US" sz="1200" i="1" dirty="0">
                          <a:solidFill>
                            <a:srgbClr val="CC00CC"/>
                          </a:solidFill>
                        </a:rPr>
                        <a:t>C</a:t>
                      </a:r>
                      <a:r>
                        <a:rPr lang="en-US" sz="1400" baseline="-25000" dirty="0">
                          <a:solidFill>
                            <a:srgbClr val="CC00CC"/>
                          </a:solidFill>
                        </a:rPr>
                        <a:t>1,1</a:t>
                      </a:r>
                      <a:r>
                        <a:rPr lang="en-US" sz="1200" dirty="0">
                          <a:solidFill>
                            <a:srgbClr val="CC00CC"/>
                          </a:solidFill>
                        </a:rPr>
                        <a:t> | </a:t>
                      </a:r>
                      <a:r>
                        <a:rPr lang="en-US" sz="1200" i="1" dirty="0">
                          <a:solidFill>
                            <a:srgbClr val="CC00CC"/>
                          </a:solidFill>
                        </a:rPr>
                        <a:t>G</a:t>
                      </a:r>
                      <a:r>
                        <a:rPr lang="en-US" sz="1200" dirty="0">
                          <a:solidFill>
                            <a:srgbClr val="CC00CC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o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(1,1)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0.59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(1,2)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(1,3)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9285668" y="1469666"/>
          <a:ext cx="2590800" cy="914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3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640">
                <a:tc gridSpan="4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C00CC"/>
                          </a:solidFill>
                        </a:rPr>
                        <a:t>P(</a:t>
                      </a:r>
                      <a:r>
                        <a:rPr lang="en-US" sz="1400" i="1" dirty="0">
                          <a:solidFill>
                            <a:srgbClr val="CC00CC"/>
                          </a:solidFill>
                        </a:rPr>
                        <a:t>G</a:t>
                      </a:r>
                      <a:r>
                        <a:rPr lang="en-US" sz="1400" dirty="0">
                          <a:solidFill>
                            <a:srgbClr val="CC00CC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(1,1)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(1,2)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(1,3)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0.11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0.11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0.11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16059083-A893-1645-8844-0714882BADC5}"/>
              </a:ext>
            </a:extLst>
          </p:cNvPr>
          <p:cNvGrpSpPr/>
          <p:nvPr/>
        </p:nvGrpSpPr>
        <p:grpSpPr>
          <a:xfrm>
            <a:off x="7046532" y="1749510"/>
            <a:ext cx="2743200" cy="1519671"/>
            <a:chOff x="3048000" y="1569011"/>
            <a:chExt cx="4645986" cy="2573771"/>
          </a:xfrm>
        </p:grpSpPr>
        <p:sp>
          <p:nvSpPr>
            <p:cNvPr id="41" name="Oval 5">
              <a:extLst>
                <a:ext uri="{FF2B5EF4-FFF2-40B4-BE49-F238E27FC236}">
                  <a16:creationId xmlns:a16="http://schemas.microsoft.com/office/drawing/2014/main" id="{42C240BA-20D3-EE46-B0FC-A605AC725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569011"/>
              <a:ext cx="117699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endParaRPr lang="en-US" sz="20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E5389041-8D2F-344A-8BA0-69223A01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1,1</a:t>
              </a:r>
            </a:p>
          </p:txBody>
        </p:sp>
        <p:cxnSp>
          <p:nvCxnSpPr>
            <p:cNvPr id="43" name="AutoShape 6">
              <a:extLst>
                <a:ext uri="{FF2B5EF4-FFF2-40B4-BE49-F238E27FC236}">
                  <a16:creationId xmlns:a16="http://schemas.microsoft.com/office/drawing/2014/main" id="{AFA7EDC0-A78D-DF47-B567-9CAA49748FE2}"/>
                </a:ext>
              </a:extLst>
            </p:cNvPr>
            <p:cNvCxnSpPr>
              <a:cxnSpLocks noChangeShapeType="1"/>
              <a:stCxn id="41" idx="3"/>
              <a:endCxn id="42" idx="7"/>
            </p:cNvCxnSpPr>
            <p:nvPr/>
          </p:nvCxnSpPr>
          <p:spPr bwMode="auto">
            <a:xfrm flipH="1">
              <a:off x="3698408" y="2219419"/>
              <a:ext cx="1426958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4" name="Oval 4">
              <a:extLst>
                <a:ext uri="{FF2B5EF4-FFF2-40B4-BE49-F238E27FC236}">
                  <a16:creationId xmlns:a16="http://schemas.microsoft.com/office/drawing/2014/main" id="{EA142DFE-27A2-914B-AE11-B8D6B80A0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24" y="3380782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1,2</a:t>
              </a:r>
            </a:p>
          </p:txBody>
        </p:sp>
        <p:cxnSp>
          <p:nvCxnSpPr>
            <p:cNvPr id="45" name="AutoShape 6">
              <a:extLst>
                <a:ext uri="{FF2B5EF4-FFF2-40B4-BE49-F238E27FC236}">
                  <a16:creationId xmlns:a16="http://schemas.microsoft.com/office/drawing/2014/main" id="{798C96E3-409B-2D44-9B9F-61A58878C0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96689" y="2308453"/>
              <a:ext cx="637311" cy="11205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5EC924B5-77C1-9246-AEB3-5FF71C418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986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3,3</a:t>
              </a:r>
            </a:p>
          </p:txBody>
        </p:sp>
        <p:cxnSp>
          <p:nvCxnSpPr>
            <p:cNvPr id="47" name="AutoShape 6">
              <a:extLst>
                <a:ext uri="{FF2B5EF4-FFF2-40B4-BE49-F238E27FC236}">
                  <a16:creationId xmlns:a16="http://schemas.microsoft.com/office/drawing/2014/main" id="{460CB444-1C51-3D41-95FE-EE4EB244B047}"/>
                </a:ext>
              </a:extLst>
            </p:cNvPr>
            <p:cNvCxnSpPr>
              <a:cxnSpLocks noChangeShapeType="1"/>
              <a:stCxn id="41" idx="5"/>
            </p:cNvCxnSpPr>
            <p:nvPr/>
          </p:nvCxnSpPr>
          <p:spPr bwMode="auto">
            <a:xfrm>
              <a:off x="5957624" y="2219419"/>
              <a:ext cx="1056886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F006905-EE32-B24A-BED0-2A425A50144C}"/>
                </a:ext>
              </a:extLst>
            </p:cNvPr>
            <p:cNvSpPr/>
            <p:nvPr/>
          </p:nvSpPr>
          <p:spPr>
            <a:xfrm>
              <a:off x="540956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8ABEBC-5C45-7F4E-9517-926A6F29A4C8}"/>
                </a:ext>
              </a:extLst>
            </p:cNvPr>
            <p:cNvSpPr/>
            <p:nvPr/>
          </p:nvSpPr>
          <p:spPr>
            <a:xfrm>
              <a:off x="5693426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F42ADB9-0633-3149-BF9C-8B66DF97A680}"/>
                </a:ext>
              </a:extLst>
            </p:cNvPr>
            <p:cNvSpPr/>
            <p:nvPr/>
          </p:nvSpPr>
          <p:spPr>
            <a:xfrm>
              <a:off x="596361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A33A290-8AA6-C040-88EF-F950C5486A71}"/>
                </a:ext>
              </a:extLst>
            </p:cNvPr>
            <p:cNvSpPr/>
            <p:nvPr/>
          </p:nvSpPr>
          <p:spPr>
            <a:xfrm>
              <a:off x="6244601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cxnSp>
          <p:nvCxnSpPr>
            <p:cNvPr id="52" name="AutoShape 6">
              <a:extLst>
                <a:ext uri="{FF2B5EF4-FFF2-40B4-BE49-F238E27FC236}">
                  <a16:creationId xmlns:a16="http://schemas.microsoft.com/office/drawing/2014/main" id="{94B9F46B-8C70-0243-BFA6-662ED0ABF489}"/>
                </a:ext>
              </a:extLst>
            </p:cNvPr>
            <p:cNvCxnSpPr>
              <a:cxnSpLocks noChangeShapeType="1"/>
              <a:stCxn id="41" idx="4"/>
            </p:cNvCxnSpPr>
            <p:nvPr/>
          </p:nvCxnSpPr>
          <p:spPr bwMode="auto">
            <a:xfrm flipH="1">
              <a:off x="5508777" y="2331011"/>
              <a:ext cx="32718" cy="27940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3" name="AutoShape 6">
              <a:extLst>
                <a:ext uri="{FF2B5EF4-FFF2-40B4-BE49-F238E27FC236}">
                  <a16:creationId xmlns:a16="http://schemas.microsoft.com/office/drawing/2014/main" id="{FA54DB52-DCDD-AC46-8A77-1A6ADD9FB2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6273" y="2308453"/>
              <a:ext cx="56929" cy="3019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8094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829A15-1E13-E146-990C-BE60265A3BCE}"/>
              </a:ext>
            </a:extLst>
          </p:cNvPr>
          <p:cNvGrpSpPr/>
          <p:nvPr/>
        </p:nvGrpSpPr>
        <p:grpSpPr>
          <a:xfrm>
            <a:off x="2311163" y="1524000"/>
            <a:ext cx="3835874" cy="3825875"/>
            <a:chOff x="2311163" y="1524000"/>
            <a:chExt cx="3835874" cy="3825875"/>
          </a:xfrm>
        </p:grpSpPr>
        <p:sp>
          <p:nvSpPr>
            <p:cNvPr id="5" name="Oval 4"/>
            <p:cNvSpPr/>
            <p:nvPr/>
          </p:nvSpPr>
          <p:spPr>
            <a:xfrm>
              <a:off x="2311163" y="1524000"/>
              <a:ext cx="17274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B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urglary</a:t>
              </a:r>
              <a:endParaRPr lang="en-US" b="1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343400" y="1524000"/>
              <a:ext cx="18036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arthquake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642612" y="2971800"/>
              <a:ext cx="1143000" cy="990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A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larm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346841" y="4435475"/>
              <a:ext cx="1066800" cy="89852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J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ohn calls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021706" y="4435475"/>
              <a:ext cx="1066800" cy="9144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M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ary calls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4"/>
              <a:endCxn id="7" idx="1"/>
            </p:cNvCxnSpPr>
            <p:nvPr/>
          </p:nvCxnSpPr>
          <p:spPr>
            <a:xfrm>
              <a:off x="3174882" y="2286000"/>
              <a:ext cx="635118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6" idx="4"/>
              <a:endCxn id="7" idx="7"/>
            </p:cNvCxnSpPr>
            <p:nvPr/>
          </p:nvCxnSpPr>
          <p:spPr>
            <a:xfrm flipH="1">
              <a:off x="4618224" y="2286000"/>
              <a:ext cx="626995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3257412" y="3817330"/>
              <a:ext cx="552588" cy="749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  <a:stCxn id="7" idx="5"/>
              <a:endCxn id="9" idx="1"/>
            </p:cNvCxnSpPr>
            <p:nvPr/>
          </p:nvCxnSpPr>
          <p:spPr>
            <a:xfrm>
              <a:off x="4618224" y="3817330"/>
              <a:ext cx="559711" cy="752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914400" y="12954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324600" y="2438400"/>
          <a:ext cx="2286000" cy="22095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81000" y="5029200"/>
          <a:ext cx="1828800" cy="16157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400800" y="12192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400800" y="5029200"/>
          <a:ext cx="1828800" cy="163109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839200" y="4114800"/>
            <a:ext cx="320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</a:t>
            </a:r>
            <a:r>
              <a:rPr lang="en-US" b="1" i="1" dirty="0">
                <a:solidFill>
                  <a:srgbClr val="3333FF"/>
                </a:solidFill>
              </a:rPr>
              <a:t>free parameters </a:t>
            </a:r>
            <a:r>
              <a:rPr lang="en-US" dirty="0"/>
              <a:t>in each CPT:</a:t>
            </a:r>
          </a:p>
          <a:p>
            <a:endParaRPr lang="en-US" dirty="0"/>
          </a:p>
          <a:p>
            <a:r>
              <a:rPr lang="en-US" dirty="0"/>
              <a:t>Parent range sizes </a:t>
            </a:r>
            <a:r>
              <a:rPr lang="en-US" dirty="0">
                <a:solidFill>
                  <a:srgbClr val="CC00CC"/>
                </a:solidFill>
              </a:rPr>
              <a:t>d</a:t>
            </a:r>
            <a:r>
              <a:rPr lang="en-US" sz="2000" baseline="-25000" dirty="0">
                <a:solidFill>
                  <a:srgbClr val="CC00CC"/>
                </a:solidFill>
              </a:rPr>
              <a:t>1</a:t>
            </a:r>
            <a:r>
              <a:rPr lang="en-US" dirty="0">
                <a:solidFill>
                  <a:srgbClr val="CC00CC"/>
                </a:solidFill>
              </a:rPr>
              <a:t>,…,d</a:t>
            </a:r>
            <a:r>
              <a:rPr lang="en-US" sz="2000" baseline="-25000" dirty="0">
                <a:solidFill>
                  <a:srgbClr val="CC00CC"/>
                </a:solidFill>
              </a:rPr>
              <a:t>k</a:t>
            </a:r>
          </a:p>
          <a:p>
            <a:endParaRPr lang="en-US" dirty="0"/>
          </a:p>
          <a:p>
            <a:r>
              <a:rPr lang="en-US" dirty="0"/>
              <a:t>Child range size </a:t>
            </a:r>
            <a:r>
              <a:rPr lang="en-US" dirty="0">
                <a:solidFill>
                  <a:srgbClr val="CC00CC"/>
                </a:solidFill>
              </a:rPr>
              <a:t>d </a:t>
            </a:r>
          </a:p>
          <a:p>
            <a:r>
              <a:rPr lang="en-US" dirty="0">
                <a:solidFill>
                  <a:srgbClr val="000000"/>
                </a:solidFill>
              </a:rPr>
              <a:t>Each table row must sum to 1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CC00CC"/>
                </a:solidFill>
              </a:rPr>
              <a:t>(d-1) </a:t>
            </a:r>
            <a:r>
              <a:rPr lang="en-US" sz="2400" dirty="0" err="1">
                <a:solidFill>
                  <a:srgbClr val="CC00CC"/>
                </a:solidFill>
              </a:rPr>
              <a:t>Π</a:t>
            </a:r>
            <a:r>
              <a:rPr lang="en-US" sz="2800" baseline="-25000" dirty="0" err="1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 d</a:t>
            </a:r>
            <a:r>
              <a:rPr lang="en-US" sz="2800" baseline="-25000" dirty="0">
                <a:solidFill>
                  <a:srgbClr val="CC00CC"/>
                </a:solidFill>
              </a:rPr>
              <a:t>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09800" y="11430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67400" y="11430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91200" y="33528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86000" y="59436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67400" y="59436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1644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Associate a probability with each value; sums to 1</a:t>
            </a:r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16562"/>
              </p:ext>
            </p:extLst>
          </p:nvPr>
        </p:nvGraphicFramePr>
        <p:xfrm>
          <a:off x="862108" y="307887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9203"/>
              </p:ext>
            </p:extLst>
          </p:nvPr>
        </p:nvGraphicFramePr>
        <p:xfrm>
          <a:off x="5079330" y="2937733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2" y="4443734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26000"/>
            <a:ext cx="2819400" cy="1879599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47848" y="1866454"/>
            <a:ext cx="23203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dirty="0"/>
              <a:t>Weather: </a:t>
            </a:r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259927" y="2542485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8108" y="2421382"/>
            <a:ext cx="90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B7106-1517-EE48-8678-E8998EC0BAC5}"/>
              </a:ext>
            </a:extLst>
          </p:cNvPr>
          <p:cNvSpPr txBox="1"/>
          <p:nvPr/>
        </p:nvSpPr>
        <p:spPr>
          <a:xfrm>
            <a:off x="9296400" y="2362200"/>
            <a:ext cx="11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T,W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68B1AEA-69B2-A84F-83F9-ED5906ED116D}"/>
              </a:ext>
            </a:extLst>
          </p:cNvPr>
          <p:cNvSpPr txBox="1">
            <a:spLocks/>
          </p:cNvSpPr>
          <p:nvPr/>
        </p:nvSpPr>
        <p:spPr bwMode="auto">
          <a:xfrm>
            <a:off x="8229600" y="1866453"/>
            <a:ext cx="358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b="1" i="1" dirty="0">
                <a:solidFill>
                  <a:srgbClr val="3333FF"/>
                </a:solidFill>
              </a:rPr>
              <a:t>Joint distribution</a:t>
            </a:r>
            <a:endParaRPr lang="en-US" sz="2400" b="1" i="1" dirty="0">
              <a:solidFill>
                <a:srgbClr val="3333FF"/>
              </a:solidFill>
            </a:endParaRP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47E709D9-AD42-0D48-A448-2AD25A7A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420436"/>
              </p:ext>
            </p:extLst>
          </p:nvPr>
        </p:nvGraphicFramePr>
        <p:xfrm>
          <a:off x="8153400" y="3200559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4" name="Text Box 5">
            <a:extLst>
              <a:ext uri="{FF2B5EF4-FFF2-40B4-BE49-F238E27FC236}">
                <a16:creationId xmlns:a16="http://schemas.microsoft.com/office/drawing/2014/main" id="{E29556DF-F69B-798F-341E-67FCF0AC5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572817"/>
            <a:ext cx="3828637" cy="1169551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r>
              <a:rPr lang="en-US" altLang="en-US" sz="1400" b="1" dirty="0"/>
              <a:t>Note that the sum in each column or </a:t>
            </a:r>
          </a:p>
          <a:p>
            <a:r>
              <a:rPr lang="en-US" altLang="en-US" sz="1400" b="1" dirty="0"/>
              <a:t>row represents the probability of an </a:t>
            </a:r>
          </a:p>
          <a:p>
            <a:r>
              <a:rPr lang="en-US" altLang="en-US" sz="1400" b="1" dirty="0"/>
              <a:t>individual event (or its negation). So,</a:t>
            </a:r>
          </a:p>
          <a:p>
            <a:r>
              <a:rPr lang="en-US" altLang="en-US" sz="1400" b="1" dirty="0"/>
              <a:t>the sum of two rows or two columns</a:t>
            </a:r>
          </a:p>
          <a:p>
            <a:r>
              <a:rPr lang="en-US" altLang="en-US" sz="1400" b="1" dirty="0"/>
              <a:t>should add up to 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formula for sparse BNs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</a:t>
            </a:r>
          </a:p>
          <a:p>
            <a:pPr lvl="1"/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/>
              <a:t> variables</a:t>
            </a:r>
          </a:p>
          <a:p>
            <a:pPr lvl="1"/>
            <a:r>
              <a:rPr lang="en-US" dirty="0"/>
              <a:t>Maximum range size is </a:t>
            </a:r>
            <a:r>
              <a:rPr lang="en-US" i="1" dirty="0">
                <a:solidFill>
                  <a:srgbClr val="CC00CC"/>
                </a:solidFill>
              </a:rPr>
              <a:t>d</a:t>
            </a:r>
          </a:p>
          <a:p>
            <a:pPr lvl="1"/>
            <a:r>
              <a:rPr lang="en-US" dirty="0"/>
              <a:t>Maximum number of parents is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</a:p>
          <a:p>
            <a:r>
              <a:rPr lang="en-US" dirty="0"/>
              <a:t>Full joint distribution has size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/>
              <a:t>Bayes net has size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n </a:t>
            </a:r>
            <a:r>
              <a:rPr lang="en-US" sz="4400" i="1" baseline="18000" dirty="0">
                <a:solidFill>
                  <a:srgbClr val="CC00CC"/>
                </a:solidFill>
              </a:rPr>
              <a:t>.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dirty="0"/>
              <a:t>Linear scaling with </a:t>
            </a:r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/>
              <a:t> as long as causal structure is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52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 global semantics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Bayes nets encode joint distributions as product of conditional distributions on each variable:</a:t>
            </a:r>
          </a:p>
          <a:p>
            <a:pPr marL="1371531" lvl="3" indent="0">
              <a:lnSpc>
                <a:spcPct val="80000"/>
              </a:lnSpc>
              <a:buNone/>
            </a:pP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6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))</a:t>
            </a:r>
            <a:endParaRPr lang="en-US" sz="3200" dirty="0"/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62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914400" y="19812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10400" y="19050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248400" y="35814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781800" y="35814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91400" y="35814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81000" y="5715000"/>
            <a:ext cx="533400" cy="3810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00200" y="5715000"/>
            <a:ext cx="609600" cy="3810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400800" y="5791200"/>
            <a:ext cx="5334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620000" y="5791200"/>
            <a:ext cx="5334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14400" y="16002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10400" y="15240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391400" y="28194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53340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620000" y="54102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14400" y="12954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0" y="1143000"/>
            <a:ext cx="2870200" cy="58419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dirty="0" err="1">
                <a:solidFill>
                  <a:srgbClr val="CC00CC"/>
                </a:solidFill>
              </a:rPr>
              <a:t>b,</a:t>
            </a:r>
            <a:r>
              <a:rPr lang="en-US" sz="2400" dirty="0" err="1">
                <a:solidFill>
                  <a:srgbClr val="CC00CC"/>
                </a:solidFill>
                <a:sym typeface="Symbol"/>
              </a:rPr>
              <a:t>e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 a,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j, m) 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324600" y="2438400"/>
          <a:ext cx="2286000" cy="22095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81000" y="5029200"/>
          <a:ext cx="1828800" cy="16157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400800" y="12192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400800" y="5029200"/>
          <a:ext cx="1828800" cy="163109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8001000" y="1676400"/>
            <a:ext cx="6096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dirty="0">
                <a:solidFill>
                  <a:srgbClr val="CC00CC"/>
                </a:solidFill>
              </a:rPr>
              <a:t>P(b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8534400" y="1676400"/>
            <a:ext cx="8382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e) 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9220200" y="1676400"/>
            <a:ext cx="12192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 err="1">
                <a:solidFill>
                  <a:srgbClr val="CC00CC"/>
                </a:solidFill>
              </a:rPr>
              <a:t>a|b</a:t>
            </a:r>
            <a:r>
              <a:rPr lang="en-US" sz="2000" dirty="0">
                <a:solidFill>
                  <a:srgbClr val="CC00CC"/>
                </a:solidFill>
              </a:rPr>
              <a:t>,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e)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0287000" y="1676400"/>
            <a:ext cx="9906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 err="1">
                <a:solidFill>
                  <a:srgbClr val="CC00CC"/>
                </a:solidFill>
                <a:sym typeface="Symbol"/>
              </a:rPr>
              <a:t>j|a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11125200" y="1676400"/>
            <a:ext cx="11430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 err="1">
                <a:solidFill>
                  <a:srgbClr val="CC00CC"/>
                </a:solidFill>
                <a:sym typeface="Symbol"/>
              </a:rPr>
              <a:t>m|a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8839200" y="2286000"/>
            <a:ext cx="33528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ym typeface="Symbol"/>
              </a:rPr>
              <a:t>=.001x.998x.94x.1x.3=.000028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383A89-DE4A-6840-940C-79FBFC57B0B7}"/>
              </a:ext>
            </a:extLst>
          </p:cNvPr>
          <p:cNvGrpSpPr/>
          <p:nvPr/>
        </p:nvGrpSpPr>
        <p:grpSpPr>
          <a:xfrm>
            <a:off x="2311163" y="1524000"/>
            <a:ext cx="3835874" cy="3825875"/>
            <a:chOff x="2311163" y="1524000"/>
            <a:chExt cx="3835874" cy="382587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F4861F-71DD-314E-AA05-29F892B41F4F}"/>
                </a:ext>
              </a:extLst>
            </p:cNvPr>
            <p:cNvSpPr/>
            <p:nvPr/>
          </p:nvSpPr>
          <p:spPr>
            <a:xfrm>
              <a:off x="2311163" y="1524000"/>
              <a:ext cx="17274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B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urglary</a:t>
              </a:r>
              <a:endParaRPr lang="en-US" b="1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DDBF25-641E-0644-A08E-5622A32F7521}"/>
                </a:ext>
              </a:extLst>
            </p:cNvPr>
            <p:cNvSpPr/>
            <p:nvPr/>
          </p:nvSpPr>
          <p:spPr>
            <a:xfrm>
              <a:off x="4343400" y="1524000"/>
              <a:ext cx="18036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arthquake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8062FBA-BE4A-0343-83C4-00BAB5A00042}"/>
                </a:ext>
              </a:extLst>
            </p:cNvPr>
            <p:cNvSpPr/>
            <p:nvPr/>
          </p:nvSpPr>
          <p:spPr>
            <a:xfrm>
              <a:off x="3642612" y="2971800"/>
              <a:ext cx="1143000" cy="990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A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larm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E4D54B-08BC-8241-8487-95CAC822BEDE}"/>
                </a:ext>
              </a:extLst>
            </p:cNvPr>
            <p:cNvSpPr/>
            <p:nvPr/>
          </p:nvSpPr>
          <p:spPr>
            <a:xfrm>
              <a:off x="2346841" y="4435475"/>
              <a:ext cx="1066800" cy="89852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J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ohn calls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782525-7A9B-AA41-9F25-AFEC30DA31A8}"/>
                </a:ext>
              </a:extLst>
            </p:cNvPr>
            <p:cNvSpPr/>
            <p:nvPr/>
          </p:nvSpPr>
          <p:spPr>
            <a:xfrm>
              <a:off x="5021706" y="4435475"/>
              <a:ext cx="1066800" cy="9144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M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ary calls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003D91B-046C-7C42-9042-8341274CF1C8}"/>
                </a:ext>
              </a:extLst>
            </p:cNvPr>
            <p:cNvCxnSpPr>
              <a:cxnSpLocks/>
              <a:stCxn id="40" idx="4"/>
              <a:endCxn id="42" idx="1"/>
            </p:cNvCxnSpPr>
            <p:nvPr/>
          </p:nvCxnSpPr>
          <p:spPr>
            <a:xfrm>
              <a:off x="3174882" y="2286000"/>
              <a:ext cx="635118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6B70ABA-B77C-B544-B0EB-97C33E2EB9F7}"/>
                </a:ext>
              </a:extLst>
            </p:cNvPr>
            <p:cNvCxnSpPr>
              <a:cxnSpLocks/>
              <a:stCxn id="41" idx="4"/>
              <a:endCxn id="42" idx="7"/>
            </p:cNvCxnSpPr>
            <p:nvPr/>
          </p:nvCxnSpPr>
          <p:spPr>
            <a:xfrm flipH="1">
              <a:off x="4618224" y="2286000"/>
              <a:ext cx="626995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256348F-5CE6-994A-8EF2-A859B8ACCF9C}"/>
                </a:ext>
              </a:extLst>
            </p:cNvPr>
            <p:cNvCxnSpPr>
              <a:cxnSpLocks/>
              <a:stCxn id="42" idx="3"/>
              <a:endCxn id="43" idx="7"/>
            </p:cNvCxnSpPr>
            <p:nvPr/>
          </p:nvCxnSpPr>
          <p:spPr>
            <a:xfrm flipH="1">
              <a:off x="3257412" y="3817330"/>
              <a:ext cx="552588" cy="749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7E100CA-41A9-E04B-A247-B2A39F9F9B78}"/>
                </a:ext>
              </a:extLst>
            </p:cNvPr>
            <p:cNvCxnSpPr>
              <a:cxnSpLocks/>
              <a:stCxn id="42" idx="5"/>
              <a:endCxn id="44" idx="1"/>
            </p:cNvCxnSpPr>
            <p:nvPr/>
          </p:nvCxnSpPr>
          <p:spPr>
            <a:xfrm>
              <a:off x="4618224" y="3817330"/>
              <a:ext cx="559711" cy="752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9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33295"/>
            <a:ext cx="79248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 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582400" cy="4800600"/>
          </a:xfrm>
        </p:spPr>
        <p:txBody>
          <a:bodyPr/>
          <a:lstStyle/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Compare the Bayes net global semantics</a:t>
            </a:r>
            <a:endParaRPr lang="en-US" sz="2800" i="1" dirty="0">
              <a:solidFill>
                <a:srgbClr val="CC00CC"/>
              </a:solidFill>
              <a:sym typeface="Symbol"/>
            </a:endParaRPr>
          </a:p>
          <a:p>
            <a:pPr marL="0" lvl="3" indent="0">
              <a:lnSpc>
                <a:spcPct val="80000"/>
              </a:lnSpc>
              <a:buClr>
                <a:schemeClr val="accent2"/>
              </a:buClr>
              <a:buNone/>
            </a:pPr>
            <a:r>
              <a:rPr lang="en-US" sz="2800" i="1" dirty="0">
                <a:solidFill>
                  <a:srgbClr val="CC00CC"/>
                </a:solidFill>
                <a:sym typeface="Symbol"/>
              </a:rPr>
              <a:t>                  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28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))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 with the chain rule identity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             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28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,…,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800" dirty="0">
              <a:sym typeface="Symbol"/>
            </a:endParaRPr>
          </a:p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endParaRPr lang="en-US" sz="2800" u="sng" dirty="0">
              <a:latin typeface="Calibri"/>
              <a:cs typeface="Calibri"/>
              <a:sym typeface="Symbol"/>
            </a:endParaRPr>
          </a:p>
          <a:p>
            <a:pPr marL="342882" lvl="3" indent="-342882">
              <a:lnSpc>
                <a:spcPct val="120000"/>
              </a:lnSpc>
              <a:buClr>
                <a:schemeClr val="accent2"/>
              </a:buClr>
            </a:pP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Assume (without loss of generality) that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 sorted in topological order according to the graph (i.e., parents before children), so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b="1" dirty="0">
                <a:solidFill>
                  <a:srgbClr val="CC00CC"/>
                </a:solidFill>
                <a:sym typeface="Symbol" pitchFamily="2" charset="2"/>
              </a:rPr>
              <a:t>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endParaRPr lang="en-US" sz="2400" dirty="0">
              <a:solidFill>
                <a:srgbClr val="000090"/>
              </a:solidFill>
              <a:latin typeface="Calibri"/>
              <a:cs typeface="Calibri"/>
            </a:endParaRPr>
          </a:p>
          <a:p>
            <a:pPr marL="342882" lvl="3" indent="-342882">
              <a:lnSpc>
                <a:spcPct val="120000"/>
              </a:lnSpc>
              <a:buClr>
                <a:schemeClr val="accent2"/>
              </a:buClr>
            </a:pP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The Bayes net asserts conditional independences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))</a:t>
            </a:r>
          </a:p>
          <a:p>
            <a:pPr marL="800060" lvl="4" indent="-342882">
              <a:lnSpc>
                <a:spcPct val="120000"/>
              </a:lnSpc>
            </a:pPr>
            <a:r>
              <a:rPr lang="en-US" dirty="0"/>
              <a:t>To ensure these are valid, choose parents for node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that “shield” it from other predecessors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193799"/>
          </a:xfrm>
        </p:spPr>
        <p:txBody>
          <a:bodyPr/>
          <a:lstStyle/>
          <a:p>
            <a:r>
              <a:rPr lang="en-US" sz="2400" b="1" i="1" dirty="0">
                <a:solidFill>
                  <a:srgbClr val="0000FF"/>
                </a:solidFill>
              </a:rPr>
              <a:t>Every variable is conditionally independent of its non-descendants given its parents</a:t>
            </a:r>
          </a:p>
          <a:p>
            <a:r>
              <a:rPr lang="en-US" sz="2400" dirty="0"/>
              <a:t>Conditional independence semantics &lt;=&gt; global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 descr="nondescendant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59" y="2451100"/>
            <a:ext cx="4753841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934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Burglary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2794000" cy="4729164"/>
          </a:xfrm>
        </p:spPr>
        <p:txBody>
          <a:bodyPr/>
          <a:lstStyle/>
          <a:p>
            <a:r>
              <a:rPr lang="en-US" dirty="0"/>
              <a:t>Burglary</a:t>
            </a:r>
          </a:p>
          <a:p>
            <a:r>
              <a:rPr lang="en-US" dirty="0"/>
              <a:t>Earthquake</a:t>
            </a:r>
          </a:p>
          <a:p>
            <a:r>
              <a:rPr lang="en-US" dirty="0"/>
              <a:t>Alarm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05200" y="1981200"/>
            <a:ext cx="1524000" cy="76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C00CC"/>
                </a:solidFill>
                <a:latin typeface="Calibri"/>
                <a:cs typeface="Calibri"/>
              </a:rPr>
              <a:t>B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urglary</a:t>
            </a:r>
            <a:endParaRPr lang="en-US" b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00800" y="1981200"/>
            <a:ext cx="1905000" cy="838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arthquake</a:t>
            </a:r>
          </a:p>
        </p:txBody>
      </p:sp>
      <p:sp>
        <p:nvSpPr>
          <p:cNvPr id="9" name="Oval 8"/>
          <p:cNvSpPr/>
          <p:nvPr/>
        </p:nvSpPr>
        <p:spPr>
          <a:xfrm>
            <a:off x="5181600" y="3048000"/>
            <a:ext cx="1143000" cy="9906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larm</a:t>
            </a:r>
          </a:p>
        </p:txBody>
      </p:sp>
      <p:cxnSp>
        <p:nvCxnSpPr>
          <p:cNvPr id="10" name="Straight Arrow Connector 9"/>
          <p:cNvCxnSpPr>
            <a:stCxn id="7" idx="5"/>
            <a:endCxn id="9" idx="1"/>
          </p:cNvCxnSpPr>
          <p:nvPr/>
        </p:nvCxnSpPr>
        <p:spPr>
          <a:xfrm>
            <a:off x="4806015" y="2631608"/>
            <a:ext cx="542973" cy="56146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7"/>
          </p:cNvCxnSpPr>
          <p:nvPr/>
        </p:nvCxnSpPr>
        <p:spPr>
          <a:xfrm flipH="1">
            <a:off x="6157212" y="2696648"/>
            <a:ext cx="522569" cy="49642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8" idx="2"/>
          </p:cNvCxnSpPr>
          <p:nvPr/>
        </p:nvCxnSpPr>
        <p:spPr>
          <a:xfrm>
            <a:off x="5029200" y="2362200"/>
            <a:ext cx="1371600" cy="381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86400" y="19050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7000" y="28194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0" y="27432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438400" y="10668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781800" y="3429212"/>
          <a:ext cx="2286000" cy="22095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8382000" y="12192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7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Burglary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2794000" cy="4729164"/>
          </a:xfrm>
        </p:spPr>
        <p:txBody>
          <a:bodyPr/>
          <a:lstStyle/>
          <a:p>
            <a:r>
              <a:rPr lang="en-US" dirty="0"/>
              <a:t>Alarm</a:t>
            </a:r>
          </a:p>
          <a:p>
            <a:r>
              <a:rPr lang="en-US" dirty="0"/>
              <a:t>Burglary</a:t>
            </a:r>
          </a:p>
          <a:p>
            <a:r>
              <a:rPr lang="en-US" dirty="0"/>
              <a:t>Earthquake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05200" y="3276600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53200" y="3276600"/>
            <a:ext cx="19050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E</a:t>
            </a:r>
            <a:r>
              <a:rPr lang="en-US" dirty="0">
                <a:latin typeface="Calibri"/>
                <a:cs typeface="Calibri"/>
              </a:rPr>
              <a:t>arthquake</a:t>
            </a:r>
          </a:p>
        </p:txBody>
      </p:sp>
      <p:sp>
        <p:nvSpPr>
          <p:cNvPr id="9" name="Oval 8"/>
          <p:cNvSpPr/>
          <p:nvPr/>
        </p:nvSpPr>
        <p:spPr>
          <a:xfrm>
            <a:off x="4953000" y="1371600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cxnSp>
        <p:nvCxnSpPr>
          <p:cNvPr id="10" name="Straight Arrow Connector 9"/>
          <p:cNvCxnSpPr>
            <a:stCxn id="9" idx="3"/>
            <a:endCxn id="7" idx="0"/>
          </p:cNvCxnSpPr>
          <p:nvPr/>
        </p:nvCxnSpPr>
        <p:spPr>
          <a:xfrm flipH="1">
            <a:off x="4267200" y="2217130"/>
            <a:ext cx="853188" cy="105947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5"/>
            <a:endCxn id="8" idx="1"/>
          </p:cNvCxnSpPr>
          <p:nvPr/>
        </p:nvCxnSpPr>
        <p:spPr>
          <a:xfrm>
            <a:off x="5928612" y="2217130"/>
            <a:ext cx="903569" cy="1182222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8" idx="2"/>
          </p:cNvCxnSpPr>
          <p:nvPr/>
        </p:nvCxnSpPr>
        <p:spPr>
          <a:xfrm>
            <a:off x="5029200" y="3657600"/>
            <a:ext cx="1524000" cy="3810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24600" y="22860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6400" y="37338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22098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581400" y="11430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8610600" y="3048000"/>
          <a:ext cx="2286000" cy="227065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P(E|A,B)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00" y="3352800"/>
          <a:ext cx="1828800" cy="16157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209800" y="39624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53600" y="37338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11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/>
      <p:bldP spid="15" grpId="1"/>
      <p:bldP spid="16" grpId="0"/>
      <p:bldP spid="16" grpId="1"/>
      <p:bldP spid="17" grpId="0"/>
      <p:bldP spid="17" grpId="1"/>
      <p:bldP spid="29" grpId="0"/>
      <p:bldP spid="3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1"/>
            <a:ext cx="5410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Posterior marginal probability</a:t>
            </a:r>
          </a:p>
          <a:p>
            <a:pPr lvl="2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Q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0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000" i="1" baseline="-25000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  <a:sym typeface="Symbol"/>
              </a:rPr>
              <a:t>E.g., what disease might I have?</a:t>
            </a: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Most likely explanation:</a:t>
            </a:r>
          </a:p>
          <a:p>
            <a:pPr lvl="2">
              <a:lnSpc>
                <a:spcPct val="90000"/>
              </a:lnSpc>
            </a:pPr>
            <a:r>
              <a:rPr lang="en-US" sz="2000" dirty="0" err="1">
                <a:solidFill>
                  <a:srgbClr val="CC00CC"/>
                </a:solidFill>
                <a:sym typeface="Symbol"/>
              </a:rPr>
              <a:t>argmax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q,r,s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Q=</a:t>
            </a:r>
            <a:r>
              <a:rPr lang="en-US" sz="2000" i="1" dirty="0" err="1">
                <a:solidFill>
                  <a:srgbClr val="CC00CC"/>
                </a:solidFill>
                <a:sym typeface="Symbol"/>
              </a:rPr>
              <a:t>q,R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sz="2000" i="1" dirty="0" err="1">
                <a:solidFill>
                  <a:srgbClr val="CC00CC"/>
                </a:solidFill>
                <a:sym typeface="Symbol"/>
              </a:rPr>
              <a:t>r,S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=s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0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000" i="1" baseline="-25000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  <a:sym typeface="Symbol"/>
              </a:rPr>
              <a:t>E.g., what did they say?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 </a:t>
            </a:r>
            <a:endParaRPr lang="en-US" sz="2000" dirty="0">
              <a:latin typeface="Calibri"/>
              <a:cs typeface="Calibri"/>
            </a:endParaRPr>
          </a:p>
          <a:p>
            <a:pPr lvl="2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probability model (joint probability distribution)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4532390"/>
            <a:ext cx="9601200" cy="231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173191"/>
          </a:xfrm>
        </p:spPr>
        <p:txBody>
          <a:bodyPr/>
          <a:lstStyle/>
          <a:p>
            <a:pPr marL="3200240" lvl="7" indent="0">
              <a:buNone/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enumeration: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Any probability of interest can be computed by summing entries from the joint distribution: 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000" b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r>
              <a:rPr lang="en-US" sz="2000" b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=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dirty="0">
                <a:solidFill>
                  <a:srgbClr val="CC00CC"/>
                </a:solidFill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1800" b="1" i="1" baseline="-25000" dirty="0">
                <a:solidFill>
                  <a:srgbClr val="BD00B0"/>
                </a:solidFill>
                <a:sym typeface="Symbol"/>
              </a:rPr>
              <a:t>h</a:t>
            </a:r>
            <a:r>
              <a:rPr lang="en-US" sz="1800" dirty="0">
                <a:solidFill>
                  <a:srgbClr val="BD00B0"/>
                </a:solidFill>
                <a:sym typeface="Symbol"/>
              </a:rPr>
              <a:t>  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000" i="1" dirty="0">
                <a:solidFill>
                  <a:srgbClr val="BD00B0"/>
                </a:solidFill>
                <a:latin typeface="Calibri"/>
                <a:cs typeface="Calibri"/>
              </a:rPr>
              <a:t> , 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h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00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from the joint distribution can be obtained from a BN by multiplying the corresponding conditional probabilities</a:t>
            </a:r>
          </a:p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e,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a,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</a:p>
          <a:p>
            <a:r>
              <a:rPr lang="en-US" sz="2400" b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/>
              </a:rPr>
              <a:t>                   =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dirty="0" err="1">
                <a:solidFill>
                  <a:srgbClr val="CC00CC"/>
                </a:solidFill>
              </a:rPr>
              <a:t>a|</a:t>
            </a:r>
            <a:r>
              <a:rPr lang="en-US" sz="2400" i="1" dirty="0" err="1">
                <a:solidFill>
                  <a:srgbClr val="CC00CC"/>
                </a:solidFill>
              </a:rPr>
              <a:t>B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i="1" dirty="0">
                <a:solidFill>
                  <a:srgbClr val="CC00CC"/>
                </a:solidFill>
              </a:rPr>
              <a:t> 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m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So, inference in Bayes nets means computing sums of products of numbers. Sounds easy!!</a:t>
            </a:r>
          </a:p>
          <a:p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Problem: sums of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exponentially many</a:t>
            </a:r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 products!</a:t>
            </a:r>
          </a:p>
          <a:p>
            <a:endParaRPr lang="en-US" sz="2400" b="1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B13DF9-977C-234D-8492-C1E85DAC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172173"/>
            <a:ext cx="6639443" cy="1598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43000" y="4876800"/>
            <a:ext cx="1219200" cy="3810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6800" y="5410200"/>
            <a:ext cx="1219200" cy="3810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81400" y="4876800"/>
            <a:ext cx="1828800" cy="3810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10600" y="4876800"/>
            <a:ext cx="1828800" cy="3810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01200" y="5410200"/>
            <a:ext cx="2362200" cy="381000"/>
          </a:xfrm>
          <a:prstGeom prst="rect">
            <a:avLst/>
          </a:prstGeom>
          <a:solidFill>
            <a:srgbClr val="80E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33800" y="5410200"/>
            <a:ext cx="2362200" cy="381000"/>
          </a:xfrm>
          <a:prstGeom prst="rect">
            <a:avLst/>
          </a:prstGeom>
          <a:solidFill>
            <a:srgbClr val="80E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91200" y="4876800"/>
            <a:ext cx="1371600" cy="3810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77000" y="5410200"/>
            <a:ext cx="1371600" cy="3810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851399"/>
          </a:xfrm>
        </p:spPr>
        <p:txBody>
          <a:bodyPr/>
          <a:lstStyle/>
          <a:p>
            <a:r>
              <a:rPr lang="en-US" dirty="0"/>
              <a:t>Consider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uwy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uwz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uxy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uxz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vwy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vwz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vxy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vxz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en-US" dirty="0"/>
          </a:p>
          <a:p>
            <a:pPr lvl="1"/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16 multiplies, 7 adds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Lots of repeated sub-expressions!</a:t>
            </a:r>
          </a:p>
          <a:p>
            <a:r>
              <a:rPr lang="en-US" dirty="0"/>
              <a:t>Rewrite as 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u+v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)(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w+x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)(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y+z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)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2 multiplies, 3 adds</a:t>
            </a:r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>
                <a:solidFill>
                  <a:srgbClr val="CC00CC"/>
                </a:solidFill>
              </a:rPr>
              <a:t>) P(e) P(</a:t>
            </a:r>
            <a:r>
              <a:rPr lang="en-US" dirty="0" err="1">
                <a:solidFill>
                  <a:srgbClr val="CC00CC"/>
                </a:solidFill>
              </a:rPr>
              <a:t>a|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,</a:t>
            </a:r>
            <a:r>
              <a:rPr lang="en-US" i="1" dirty="0" err="1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j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</a:rPr>
              <a:t>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m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  <a:cs typeface="Calibri" pitchFamily="34" charset="0"/>
              </a:rPr>
              <a:t>= </a:t>
            </a:r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 err="1">
                <a:solidFill>
                  <a:srgbClr val="CC00CC"/>
                </a:solidFill>
              </a:rPr>
              <a:t>a|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 err="1">
                <a:solidFill>
                  <a:srgbClr val="CC00CC"/>
                </a:solidFill>
              </a:rPr>
              <a:t>,</a:t>
            </a:r>
            <a:r>
              <a:rPr lang="en-US" sz="2800" i="1" dirty="0" err="1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 +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 err="1">
                <a:solidFill>
                  <a:srgbClr val="CC00CC"/>
                </a:solidFill>
              </a:rPr>
              <a:t>a|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,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C00CC"/>
                </a:solidFill>
              </a:rPr>
              <a:t>    + </a:t>
            </a:r>
            <a:r>
              <a:rPr lang="en-US" sz="2800" dirty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dirty="0" err="1">
                <a:solidFill>
                  <a:srgbClr val="CC00CC"/>
                </a:solidFill>
              </a:rPr>
              <a:t>a|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 err="1">
                <a:solidFill>
                  <a:srgbClr val="CC00CC"/>
                </a:solidFill>
              </a:rPr>
              <a:t>,</a:t>
            </a:r>
            <a:r>
              <a:rPr lang="en-US" sz="2800" i="1" dirty="0" err="1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j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m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 +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dirty="0" err="1">
                <a:solidFill>
                  <a:srgbClr val="CC00CC"/>
                </a:solidFill>
              </a:rPr>
              <a:t>a|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,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j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m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US" sz="2800" dirty="0">
                <a:solidFill>
                  <a:srgbClr val="CC00CC"/>
                </a:solidFill>
                <a:cs typeface="Calibri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Lots of repeated sub-expressions!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Calibri" pitchFamily="34" charset="0"/>
            </a:endParaRPr>
          </a:p>
          <a:p>
            <a:pPr marL="457176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possible worlds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dirty="0"/>
              <a:t>In many cases we </a:t>
            </a:r>
          </a:p>
          <a:p>
            <a:pPr lvl="1"/>
            <a:r>
              <a:rPr lang="en-US" dirty="0"/>
              <a:t>begin with random variables and their domains</a:t>
            </a:r>
          </a:p>
          <a:p>
            <a:pPr lvl="1"/>
            <a:r>
              <a:rPr lang="en-US" dirty="0"/>
              <a:t>construct possible worlds as assignments of values to all variables</a:t>
            </a:r>
          </a:p>
          <a:p>
            <a:r>
              <a:rPr lang="en-US" dirty="0"/>
              <a:t>E.g., two dice rolls </a:t>
            </a:r>
            <a:r>
              <a:rPr lang="en-US" i="1" dirty="0">
                <a:solidFill>
                  <a:srgbClr val="CC00CC"/>
                </a:solidFill>
              </a:rPr>
              <a:t>Roll</a:t>
            </a:r>
            <a:r>
              <a:rPr lang="en-US" sz="4000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 and </a:t>
            </a:r>
            <a:r>
              <a:rPr lang="en-US" i="1" dirty="0">
                <a:solidFill>
                  <a:srgbClr val="CC00CC"/>
                </a:solidFill>
              </a:rPr>
              <a:t>Roll</a:t>
            </a:r>
            <a:r>
              <a:rPr lang="en-US" sz="4000" baseline="-25000" dirty="0">
                <a:solidFill>
                  <a:srgbClr val="CC00CC"/>
                </a:solidFill>
              </a:rPr>
              <a:t>2</a:t>
            </a:r>
          </a:p>
          <a:p>
            <a:pPr lvl="1"/>
            <a:r>
              <a:rPr lang="en-US" dirty="0"/>
              <a:t>How many possible worlds?</a:t>
            </a:r>
          </a:p>
          <a:p>
            <a:pPr lvl="1"/>
            <a:r>
              <a:rPr lang="en-US" dirty="0"/>
              <a:t>What are their probabilities?</a:t>
            </a:r>
          </a:p>
          <a:p>
            <a:r>
              <a:rPr lang="en-US" dirty="0"/>
              <a:t>Size of distribution for </a:t>
            </a:r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/>
              <a:t> variables with range size </a:t>
            </a:r>
            <a:r>
              <a:rPr lang="en-US" i="1" dirty="0">
                <a:solidFill>
                  <a:srgbClr val="CC00CC"/>
                </a:solidFill>
              </a:rPr>
              <a:t>d</a:t>
            </a:r>
            <a:r>
              <a:rPr lang="en-US" dirty="0"/>
              <a:t>?</a:t>
            </a:r>
          </a:p>
          <a:p>
            <a:r>
              <a:rPr lang="en-US" dirty="0"/>
              <a:t>For all but the smallest distributions, cannot write out by hand!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88484" y="3554026"/>
            <a:ext cx="17371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i="1" dirty="0" err="1">
                <a:solidFill>
                  <a:srgbClr val="CC00CC"/>
                </a:solidFill>
              </a:rPr>
              <a:t>d</a:t>
            </a:r>
            <a:r>
              <a:rPr lang="en-US" sz="13800" i="1" baseline="30000" dirty="0" err="1">
                <a:solidFill>
                  <a:srgbClr val="CC00CC"/>
                </a:solidFill>
              </a:rPr>
              <a:t>n</a:t>
            </a:r>
            <a:endParaRPr lang="en-US" sz="13800" baseline="30000" dirty="0"/>
          </a:p>
        </p:txBody>
      </p:sp>
    </p:spTree>
    <p:extLst>
      <p:ext uri="{BB962C8B-B14F-4D97-AF65-F5344CB8AC3E}">
        <p14:creationId xmlns:p14="http://schemas.microsoft.com/office/powerpoint/2010/main" val="217928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To Summarize …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0" y="1397001"/>
            <a:ext cx="7010400" cy="4729164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sz="2400" dirty="0">
                <a:latin typeface="Calibri"/>
                <a:cs typeface="Calibri"/>
              </a:rPr>
              <a:t>Independence and conditional independence are important forms of probabilistic knowledge</a:t>
            </a:r>
          </a:p>
          <a:p>
            <a:pPr eaLnBrk="1" hangingPunct="1">
              <a:lnSpc>
                <a:spcPct val="125000"/>
              </a:lnSpc>
            </a:pPr>
            <a:r>
              <a:rPr lang="en-US" sz="2400" dirty="0">
                <a:latin typeface="Calibri"/>
                <a:cs typeface="Calibri"/>
              </a:rPr>
              <a:t>Bayes net encode joint distributions efficiently by taking advantage of conditional independence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latin typeface="Calibri"/>
                <a:cs typeface="Calibri"/>
              </a:rPr>
              <a:t>Global joint probability = product of local conditionals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125000"/>
              </a:lnSpc>
            </a:pPr>
            <a:r>
              <a:rPr lang="en-US" sz="2400" dirty="0">
                <a:latin typeface="Calibri"/>
                <a:cs typeface="Calibri"/>
              </a:rPr>
              <a:t>Exact inference = sums of products of conditional probabilities from the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67" y="1524000"/>
            <a:ext cx="5332633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Next Time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8768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I: Basics, Representation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II: Exact inference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Enumeration (always exponential complexity)</a:t>
            </a:r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Variable elimination (worst-case exponential complexity, often better)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III: Independence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IV: Approximate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DA285-9120-D3AC-CA23-575377B55B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019" y="1752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700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 Nets: Exact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72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 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Net Semantics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7782112" cy="5334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Bayes net is an efficient encoding of a probabilistic model of a domain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643" y="3657600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48" y="5864225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495801"/>
            <a:ext cx="2062553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2" y="1371600"/>
            <a:ext cx="3724088" cy="27139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Size of a Bayes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0762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181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 joint distribution over N Boolean variables?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N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an N-node net if nodes have up to k parents?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O(N * 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k+1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762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1200"/>
            <a:ext cx="23304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4208551"/>
            <a:ext cx="7696198" cy="267442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38800" y="1371600"/>
            <a:ext cx="6400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Both give you the power to calculate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BNs: Huge space savings!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easier to elicit local CPTs</a:t>
            </a:r>
          </a:p>
          <a:p>
            <a:pPr lvl="6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faster to answer queries (this lecture!)	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Causality?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0"/>
            <a:ext cx="6908800" cy="1955800"/>
          </a:xfrm>
        </p:spPr>
        <p:txBody>
          <a:bodyPr/>
          <a:lstStyle/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BNs need not actually be causal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Sometimes no causal net exists over the domain (especially if variables are missing)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E.g. consider the variables </a:t>
            </a:r>
            <a:r>
              <a:rPr lang="en-US" sz="2000" i="1" dirty="0">
                <a:latin typeface="Calibri"/>
                <a:cs typeface="Calibri"/>
              </a:rPr>
              <a:t>Traffic</a:t>
            </a:r>
            <a:r>
              <a:rPr lang="en-US" sz="2000" dirty="0">
                <a:latin typeface="Calibri"/>
                <a:cs typeface="Calibri"/>
              </a:rPr>
              <a:t> and </a:t>
            </a:r>
            <a:r>
              <a:rPr lang="en-US" sz="2000" i="1" dirty="0">
                <a:latin typeface="Calibri"/>
                <a:cs typeface="Calibri"/>
              </a:rPr>
              <a:t>Rain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9DDE128-7BB3-CE70-F4B2-72AF64ED3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669424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D5753B8-D254-FDF2-2F37-6CBAE2F1D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345824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7EB805D1-96BF-7ADF-7E6D-FA6CBB6BC481}"/>
              </a:ext>
            </a:extLst>
          </p:cNvPr>
          <p:cNvCxnSpPr>
            <a:cxnSpLocks noChangeShapeType="1"/>
            <a:stCxn id="6" idx="4"/>
            <a:endCxn id="7" idx="0"/>
          </p:cNvCxnSpPr>
          <p:nvPr/>
        </p:nvCxnSpPr>
        <p:spPr bwMode="auto">
          <a:xfrm>
            <a:off x="1676400" y="4445712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" name="Oval 4">
            <a:extLst>
              <a:ext uri="{FF2B5EF4-FFF2-40B4-BE49-F238E27FC236}">
                <a16:creationId xmlns:a16="http://schemas.microsoft.com/office/drawing/2014/main" id="{D520B11D-6CFB-4C88-2448-6D9B98798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572" y="366416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3A2A40B9-6650-2A2D-25AF-476BFCA2D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572" y="534056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11" name="AutoShape 6">
            <a:extLst>
              <a:ext uri="{FF2B5EF4-FFF2-40B4-BE49-F238E27FC236}">
                <a16:creationId xmlns:a16="http://schemas.microsoft.com/office/drawing/2014/main" id="{516C6E8A-B06C-59C9-0676-C8168657C5E0}"/>
              </a:ext>
            </a:extLst>
          </p:cNvPr>
          <p:cNvCxnSpPr>
            <a:cxnSpLocks noChangeShapeType="1"/>
            <a:stCxn id="9" idx="4"/>
            <a:endCxn id="10" idx="0"/>
          </p:cNvCxnSpPr>
          <p:nvPr/>
        </p:nvCxnSpPr>
        <p:spPr bwMode="auto">
          <a:xfrm>
            <a:off x="5945572" y="4440457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9" name="Group 7">
            <a:extLst>
              <a:ext uri="{FF2B5EF4-FFF2-40B4-BE49-F238E27FC236}">
                <a16:creationId xmlns:a16="http://schemas.microsoft.com/office/drawing/2014/main" id="{CAA1B253-6EE9-43EC-6856-7C56D671748F}"/>
              </a:ext>
            </a:extLst>
          </p:cNvPr>
          <p:cNvGraphicFramePr>
            <a:graphicFrameLocks noGrp="1"/>
          </p:cNvGraphicFramePr>
          <p:nvPr/>
        </p:nvGraphicFramePr>
        <p:xfrm>
          <a:off x="2755681" y="350520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Picture 19" descr="txp_fig.png">
            <a:extLst>
              <a:ext uri="{FF2B5EF4-FFF2-40B4-BE49-F238E27FC236}">
                <a16:creationId xmlns:a16="http://schemas.microsoft.com/office/drawing/2014/main" id="{CC1F37E3-9A6C-779C-34A4-C78C1F9A39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1444" y="313055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21" name="Group 19">
            <a:extLst>
              <a:ext uri="{FF2B5EF4-FFF2-40B4-BE49-F238E27FC236}">
                <a16:creationId xmlns:a16="http://schemas.microsoft.com/office/drawing/2014/main" id="{A065ADD2-1E0E-976B-F08E-89D4D4D2D07E}"/>
              </a:ext>
            </a:extLst>
          </p:cNvPr>
          <p:cNvGraphicFramePr>
            <a:graphicFrameLocks noGrp="1"/>
          </p:cNvGraphicFramePr>
          <p:nvPr/>
        </p:nvGraphicFramePr>
        <p:xfrm>
          <a:off x="2374681" y="49466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.png">
            <a:extLst>
              <a:ext uri="{FF2B5EF4-FFF2-40B4-BE49-F238E27FC236}">
                <a16:creationId xmlns:a16="http://schemas.microsoft.com/office/drawing/2014/main" id="{3B15BD46-EF70-1632-47B5-C48495FB10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9031" y="456723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23" name="Group 33">
            <a:extLst>
              <a:ext uri="{FF2B5EF4-FFF2-40B4-BE49-F238E27FC236}">
                <a16:creationId xmlns:a16="http://schemas.microsoft.com/office/drawing/2014/main" id="{9906EFC8-2532-F021-E340-27654EFF6A96}"/>
              </a:ext>
            </a:extLst>
          </p:cNvPr>
          <p:cNvGraphicFramePr>
            <a:graphicFrameLocks noGrp="1"/>
          </p:cNvGraphicFramePr>
          <p:nvPr/>
        </p:nvGraphicFramePr>
        <p:xfrm>
          <a:off x="2374681" y="58102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Group 7">
            <a:extLst>
              <a:ext uri="{FF2B5EF4-FFF2-40B4-BE49-F238E27FC236}">
                <a16:creationId xmlns:a16="http://schemas.microsoft.com/office/drawing/2014/main" id="{DCA0BB04-8561-5D98-42B5-AC68B9722D84}"/>
              </a:ext>
            </a:extLst>
          </p:cNvPr>
          <p:cNvGraphicFramePr>
            <a:graphicFrameLocks noGrp="1"/>
          </p:cNvGraphicFramePr>
          <p:nvPr/>
        </p:nvGraphicFramePr>
        <p:xfrm>
          <a:off x="7543800" y="350520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9/16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7/16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Group 18">
            <a:extLst>
              <a:ext uri="{FF2B5EF4-FFF2-40B4-BE49-F238E27FC236}">
                <a16:creationId xmlns:a16="http://schemas.microsoft.com/office/drawing/2014/main" id="{F365E808-E834-0F0C-06D7-00B01958EDAB}"/>
              </a:ext>
            </a:extLst>
          </p:cNvPr>
          <p:cNvGraphicFramePr>
            <a:graphicFrameLocks noGrp="1"/>
          </p:cNvGraphicFramePr>
          <p:nvPr/>
        </p:nvGraphicFramePr>
        <p:xfrm>
          <a:off x="7162800" y="49466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Group 31">
            <a:extLst>
              <a:ext uri="{FF2B5EF4-FFF2-40B4-BE49-F238E27FC236}">
                <a16:creationId xmlns:a16="http://schemas.microsoft.com/office/drawing/2014/main" id="{8D7A3816-E901-6BCC-E227-4BA87C5388FB}"/>
              </a:ext>
            </a:extLst>
          </p:cNvPr>
          <p:cNvGraphicFramePr>
            <a:graphicFrameLocks noGrp="1"/>
          </p:cNvGraphicFramePr>
          <p:nvPr/>
        </p:nvGraphicFramePr>
        <p:xfrm>
          <a:off x="7162800" y="58102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" name="Picture 31" descr="txp_fig.png">
            <a:extLst>
              <a:ext uri="{FF2B5EF4-FFF2-40B4-BE49-F238E27FC236}">
                <a16:creationId xmlns:a16="http://schemas.microsoft.com/office/drawing/2014/main" id="{8E5817F3-5A37-32BA-06B3-5D0D766FF7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2738" y="313372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3" name="Picture 32" descr="txp_fig.png">
            <a:extLst>
              <a:ext uri="{FF2B5EF4-FFF2-40B4-BE49-F238E27FC236}">
                <a16:creationId xmlns:a16="http://schemas.microsoft.com/office/drawing/2014/main" id="{B3220CCA-CF07-D70D-8610-046CC7DA81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0325" y="4562475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 direction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914400" y="3429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914400" y="5105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>
            <a:off x="1295400" y="4205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078279" name="Group 7"/>
          <p:cNvGraphicFramePr>
            <a:graphicFrameLocks noGrp="1"/>
          </p:cNvGraphicFramePr>
          <p:nvPr/>
        </p:nvGraphicFramePr>
        <p:xfrm>
          <a:off x="2533650" y="3498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413" y="3124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078291" name="Group 19"/>
          <p:cNvGraphicFramePr>
            <a:graphicFrameLocks noGrp="1"/>
          </p:cNvGraphicFramePr>
          <p:nvPr/>
        </p:nvGraphicFramePr>
        <p:xfrm>
          <a:off x="2152650" y="4940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4560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078305" name="Group 33"/>
          <p:cNvGraphicFramePr>
            <a:graphicFrameLocks noGrp="1"/>
          </p:cNvGraphicFramePr>
          <p:nvPr/>
        </p:nvGraphicFramePr>
        <p:xfrm>
          <a:off x="2152650" y="5803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8318" name="Group 46"/>
          <p:cNvGraphicFramePr>
            <a:graphicFrameLocks noGrp="1"/>
          </p:cNvGraphicFramePr>
          <p:nvPr/>
        </p:nvGraphicFramePr>
        <p:xfrm>
          <a:off x="5638800" y="4419600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71925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295400"/>
            <a:ext cx="4485974" cy="1880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447800"/>
            <a:ext cx="1689842" cy="163501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Reverse Traffic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Reverse causality?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914400" y="34353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914400" y="5111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9702" name="AutoShape 6"/>
          <p:cNvCxnSpPr>
            <a:cxnSpLocks noChangeShapeType="1"/>
            <a:stCxn id="29700" idx="4"/>
            <a:endCxn id="29701" idx="0"/>
          </p:cNvCxnSpPr>
          <p:nvPr/>
        </p:nvCxnSpPr>
        <p:spPr bwMode="auto">
          <a:xfrm>
            <a:off x="1295400" y="421163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079303" name="Group 7"/>
          <p:cNvGraphicFramePr>
            <a:graphicFrameLocks noGrp="1"/>
          </p:cNvGraphicFramePr>
          <p:nvPr/>
        </p:nvGraphicFramePr>
        <p:xfrm>
          <a:off x="2533650" y="350520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9/16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7/16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9314" name="Group 18"/>
          <p:cNvGraphicFramePr>
            <a:graphicFrameLocks noGrp="1"/>
          </p:cNvGraphicFramePr>
          <p:nvPr/>
        </p:nvGraphicFramePr>
        <p:xfrm>
          <a:off x="2152650" y="49466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9327" name="Group 31"/>
          <p:cNvGraphicFramePr>
            <a:graphicFrameLocks noGrp="1"/>
          </p:cNvGraphicFramePr>
          <p:nvPr/>
        </p:nvGraphicFramePr>
        <p:xfrm>
          <a:off x="2152650" y="58102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9340" name="Group 44"/>
          <p:cNvGraphicFramePr>
            <a:graphicFrameLocks noGrp="1"/>
          </p:cNvGraphicFramePr>
          <p:nvPr/>
        </p:nvGraphicFramePr>
        <p:xfrm>
          <a:off x="5638800" y="4410075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62400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588" y="313372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175" y="4562475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400"/>
            <a:ext cx="9601200" cy="640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1371600"/>
            <a:ext cx="10287000" cy="6858000"/>
          </a:xfrm>
          <a:prstGeom prst="rect">
            <a:avLst/>
          </a:prstGeom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Causality?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6908800" cy="515619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When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reflect the true causal patterns:</a:t>
            </a:r>
          </a:p>
          <a:p>
            <a:pPr lvl="8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simpler (nodes have fewer parents)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think about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estimate probabilities from data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BNs need not actually be causal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Sometimes no causal net exists over the domain (especially if variables are missing)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E.g. consider the variables </a:t>
            </a:r>
            <a:r>
              <a:rPr lang="en-US" sz="2000" i="1" dirty="0">
                <a:latin typeface="Calibri"/>
                <a:cs typeface="Calibri"/>
              </a:rPr>
              <a:t>Traffic</a:t>
            </a:r>
            <a:r>
              <a:rPr lang="en-US" sz="2000" dirty="0">
                <a:latin typeface="Calibri"/>
                <a:cs typeface="Calibri"/>
              </a:rPr>
              <a:t> and </a:t>
            </a:r>
            <a:r>
              <a:rPr lang="en-US" sz="2000" i="1" dirty="0">
                <a:latin typeface="Calibri"/>
                <a:cs typeface="Calibri"/>
              </a:rPr>
              <a:t>Drips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End up with arrows that reflect correlation, not causation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do the arrows really mean?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Topology may happen to encode causal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Topology really encodes conditional independence</a:t>
            </a: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6096000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0462450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173191"/>
          </a:xfrm>
        </p:spPr>
        <p:txBody>
          <a:bodyPr/>
          <a:lstStyle/>
          <a:p>
            <a:pPr marL="3200240" lvl="7" indent="0">
              <a:buNone/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enumeration: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Any probability of interest can be computed by summing entries from the joint distribution: 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000" b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r>
              <a:rPr lang="en-US" sz="2000" b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=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dirty="0">
                <a:solidFill>
                  <a:srgbClr val="CC00CC"/>
                </a:solidFill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1800" b="1" i="1" baseline="-25000" dirty="0">
                <a:solidFill>
                  <a:srgbClr val="BD00B0"/>
                </a:solidFill>
                <a:sym typeface="Symbol"/>
              </a:rPr>
              <a:t>h</a:t>
            </a:r>
            <a:r>
              <a:rPr lang="en-US" sz="1800" dirty="0">
                <a:solidFill>
                  <a:srgbClr val="BD00B0"/>
                </a:solidFill>
                <a:sym typeface="Symbol"/>
              </a:rPr>
              <a:t>  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000" i="1" dirty="0">
                <a:solidFill>
                  <a:srgbClr val="BD00B0"/>
                </a:solidFill>
                <a:latin typeface="Calibri"/>
                <a:cs typeface="Calibri"/>
              </a:rPr>
              <a:t> , 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h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00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from the joint distribution can be obtained from a BN by multiplying the corresponding conditional probabilities</a:t>
            </a:r>
          </a:p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e,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a,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</a:p>
          <a:p>
            <a:r>
              <a:rPr lang="en-US" sz="2400" b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/>
              </a:rPr>
              <a:t>                   =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dirty="0" err="1">
                <a:solidFill>
                  <a:srgbClr val="CC00CC"/>
                </a:solidFill>
              </a:rPr>
              <a:t>a|</a:t>
            </a:r>
            <a:r>
              <a:rPr lang="en-US" sz="2400" i="1" dirty="0" err="1">
                <a:solidFill>
                  <a:srgbClr val="CC00CC"/>
                </a:solidFill>
              </a:rPr>
              <a:t>B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i="1" dirty="0">
                <a:solidFill>
                  <a:srgbClr val="CC00CC"/>
                </a:solidFill>
              </a:rPr>
              <a:t> 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m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Problem: sums of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exponentially many</a:t>
            </a:r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 products!</a:t>
            </a:r>
          </a:p>
          <a:p>
            <a:endParaRPr lang="en-US" sz="2400" b="1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B13DF9-977C-234D-8492-C1E85DAC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52" y="5164492"/>
            <a:ext cx="6639443" cy="1598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Probabilities of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" y="1428868"/>
            <a:ext cx="7327606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Recall that the probability of an event is the sum of probabilities of its worlds:</a:t>
            </a:r>
          </a:p>
          <a:p>
            <a:pPr lvl="1">
              <a:lnSpc>
                <a:spcPct val="8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 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baseline="-25000" dirty="0">
                <a:sym typeface="Symbol"/>
              </a:rPr>
              <a:t>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So, given a joint distribution over all variables, can compute any event probability!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not foggy?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1BC2A-1C00-4543-ACD9-7A578D7E1C4D}"/>
              </a:ext>
            </a:extLst>
          </p:cNvPr>
          <p:cNvSpPr txBox="1"/>
          <p:nvPr/>
        </p:nvSpPr>
        <p:spPr>
          <a:xfrm>
            <a:off x="9296400" y="2362200"/>
            <a:ext cx="11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T,W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0A01F-A43D-5B4B-95D0-5B4BD8B662A5}"/>
              </a:ext>
            </a:extLst>
          </p:cNvPr>
          <p:cNvSpPr txBox="1">
            <a:spLocks/>
          </p:cNvSpPr>
          <p:nvPr/>
        </p:nvSpPr>
        <p:spPr bwMode="auto">
          <a:xfrm>
            <a:off x="8229600" y="1866453"/>
            <a:ext cx="358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b="1" i="1" dirty="0">
                <a:solidFill>
                  <a:srgbClr val="3333FF"/>
                </a:solidFill>
              </a:rPr>
              <a:t>Joint distribution</a:t>
            </a:r>
            <a:endParaRPr lang="en-US" sz="2400" b="1" i="1" dirty="0">
              <a:solidFill>
                <a:srgbClr val="3333FF"/>
              </a:solidFill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8B16075-3589-174B-A400-18ACD572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59043"/>
              </p:ext>
            </p:extLst>
          </p:nvPr>
        </p:nvGraphicFramePr>
        <p:xfrm>
          <a:off x="8458200" y="3076971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elimination: The basic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10210800" cy="4729164"/>
          </a:xfrm>
        </p:spPr>
        <p:txBody>
          <a:bodyPr/>
          <a:lstStyle/>
          <a:p>
            <a:r>
              <a:rPr lang="en-US" dirty="0"/>
              <a:t>Move summations inwards as far as possible</a:t>
            </a:r>
          </a:p>
          <a:p>
            <a:pPr lvl="1"/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,</a:t>
            </a:r>
            <a:r>
              <a:rPr lang="en-US" i="1" dirty="0" err="1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j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</a:rPr>
              <a:t>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m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sym typeface="Symbol"/>
              </a:rPr>
              <a:t>              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b="1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b="1" i="1" baseline="-25000" dirty="0">
                <a:solidFill>
                  <a:schemeClr val="tx2"/>
                </a:solidFill>
                <a:sym typeface="Symbol"/>
              </a:rPr>
              <a:t>e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b="1" dirty="0">
                <a:solidFill>
                  <a:srgbClr val="000000"/>
                </a:solidFill>
                <a:sym typeface="Symbol"/>
              </a:rPr>
              <a:t></a:t>
            </a:r>
            <a:r>
              <a:rPr lang="en-US" b="1" i="1" baseline="-25000" dirty="0">
                <a:solidFill>
                  <a:srgbClr val="000000"/>
                </a:solidFill>
                <a:sym typeface="Symbol"/>
              </a:rPr>
              <a:t>a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,</a:t>
            </a:r>
            <a:r>
              <a:rPr lang="en-US" i="1" dirty="0" err="1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j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</a:rPr>
              <a:t>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m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/>
              <a:t>Do the calculation from the inside out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I.e., sum over </a:t>
            </a:r>
            <a:r>
              <a:rPr lang="en-US" i="1" dirty="0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000000"/>
                </a:solidFill>
              </a:rPr>
              <a:t> first, then sum over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Challenge: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,</a:t>
            </a:r>
            <a:r>
              <a:rPr lang="en-US" i="1" dirty="0" err="1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>
                <a:solidFill>
                  <a:srgbClr val="000000"/>
                </a:solidFill>
              </a:rPr>
              <a:t>isn’t a single number, it’s a table of different numbers (depending on the values of </a:t>
            </a: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Solution: use arrays of numbers with appropriate operations on them; these are called </a:t>
            </a:r>
            <a:r>
              <a:rPr lang="en-US" b="1" i="1" dirty="0">
                <a:solidFill>
                  <a:srgbClr val="FF0000"/>
                </a:solidFill>
              </a:rPr>
              <a:t>factors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752600"/>
            <a:ext cx="3352800" cy="19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X|x|Y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 matrix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Projected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one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|Y|-element vector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4800600" y="1800224"/>
          <a:ext cx="2209800" cy="14763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34000" y="1295400"/>
            <a:ext cx="1055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3962400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=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P</a:t>
            </a:r>
            <a:r>
              <a:rPr lang="en-US" sz="2400" i="1" baseline="-25000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J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6249022"/>
            <a:ext cx="736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  <a:cs typeface="Calibri" pitchFamily="34" charset="0"/>
              </a:rPr>
              <a:t>Number of variables (capitals) = dimensionality of the table</a:t>
            </a:r>
          </a:p>
        </p:txBody>
      </p:sp>
      <p:graphicFrame>
        <p:nvGraphicFramePr>
          <p:cNvPr id="16" name="Group 4"/>
          <p:cNvGraphicFramePr>
            <a:graphicFrameLocks noGrp="1"/>
          </p:cNvGraphicFramePr>
          <p:nvPr/>
        </p:nvGraphicFramePr>
        <p:xfrm>
          <a:off x="4724400" y="4495800"/>
          <a:ext cx="2133600" cy="983548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439334"/>
            <a:ext cx="3505200" cy="2570231"/>
          </a:xfrm>
          <a:prstGeom prst="rect">
            <a:avLst/>
          </a:prstGeom>
        </p:spPr>
      </p:pic>
      <p:graphicFrame>
        <p:nvGraphicFramePr>
          <p:cNvPr id="14" name="Group 4"/>
          <p:cNvGraphicFramePr>
            <a:graphicFrameLocks noGrp="1"/>
          </p:cNvGraphicFramePr>
          <p:nvPr/>
        </p:nvGraphicFramePr>
        <p:xfrm>
          <a:off x="8382000" y="1800224"/>
          <a:ext cx="2133600" cy="983548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915400" y="1295400"/>
            <a:ext cx="101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graphicFrame>
        <p:nvGraphicFramePr>
          <p:cNvPr id="16" name="Group 4"/>
          <p:cNvGraphicFramePr>
            <a:graphicFrameLocks noGrp="1"/>
          </p:cNvGraphicFramePr>
          <p:nvPr/>
        </p:nvGraphicFramePr>
        <p:xfrm>
          <a:off x="8001000" y="5029200"/>
          <a:ext cx="2133600" cy="1476375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067800" y="4338935"/>
            <a:ext cx="105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10800" y="5373469"/>
            <a:ext cx="1427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C00CC"/>
                </a:solidFill>
              </a:rPr>
              <a:t>}</a:t>
            </a:r>
            <a:r>
              <a:rPr lang="en-US" sz="2400" dirty="0">
                <a:solidFill>
                  <a:srgbClr val="CC00CC"/>
                </a:solidFill>
              </a:rPr>
              <a:t> -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210800" y="5830669"/>
            <a:ext cx="164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C00CC"/>
                </a:solidFill>
              </a:rPr>
              <a:t>}</a:t>
            </a:r>
            <a:r>
              <a:rPr lang="en-US" sz="2400" dirty="0">
                <a:solidFill>
                  <a:srgbClr val="CC00CC"/>
                </a:solidFill>
              </a:rPr>
              <a:t> -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371600"/>
            <a:ext cx="4093443" cy="1286637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Operation 1: </a:t>
            </a:r>
            <a:r>
              <a:rPr lang="en-US" dirty="0" err="1">
                <a:ea typeface="ＭＳ Ｐゴシック" pitchFamily="34" charset="-128"/>
              </a:rPr>
              <a:t>Pointwise</a:t>
            </a:r>
            <a:r>
              <a:rPr lang="en-US" dirty="0">
                <a:ea typeface="ＭＳ Ｐゴシック" pitchFamily="34" charset="-128"/>
              </a:rPr>
              <a:t> product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7162800" cy="2590800"/>
          </a:xfrm>
        </p:spPr>
        <p:txBody>
          <a:bodyPr/>
          <a:lstStyle/>
          <a:p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</a:rPr>
              <a:t>First basic operation: </a:t>
            </a:r>
            <a:r>
              <a:rPr lang="en-US" sz="2400" b="1" i="1" dirty="0">
                <a:solidFill>
                  <a:srgbClr val="CC0000"/>
                </a:solidFill>
                <a:ea typeface="ＭＳ Ｐゴシック" pitchFamily="34" charset="-128"/>
              </a:rPr>
              <a:t>pointwise product 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</a:rPr>
              <a:t>of factors </a:t>
            </a:r>
            <a:r>
              <a:rPr lang="en-US" sz="2400" dirty="0">
                <a:ea typeface="ＭＳ Ｐゴシック" pitchFamily="34" charset="-128"/>
              </a:rPr>
              <a:t>(</a:t>
            </a:r>
            <a:r>
              <a:rPr lang="en-US" sz="2400" b="1" i="1" dirty="0">
                <a:solidFill>
                  <a:srgbClr val="0000FF"/>
                </a:solidFill>
                <a:ea typeface="ＭＳ Ｐゴシック" pitchFamily="34" charset="-128"/>
              </a:rPr>
              <a:t>not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</a:rPr>
              <a:t> matrix multiply!)</a:t>
            </a:r>
            <a:endParaRPr lang="en-US" sz="2400" b="1" i="1" dirty="0">
              <a:solidFill>
                <a:srgbClr val="000090"/>
              </a:solidFill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New factor has</a:t>
            </a:r>
            <a:r>
              <a:rPr lang="en-US" sz="2000" b="1" i="1" dirty="0">
                <a:solidFill>
                  <a:srgbClr val="0000FF"/>
                </a:solidFill>
                <a:ea typeface="ＭＳ Ｐゴシック" pitchFamily="34" charset="-128"/>
              </a:rPr>
              <a:t> union </a:t>
            </a:r>
            <a:r>
              <a:rPr lang="en-US" sz="2000" dirty="0">
                <a:ea typeface="ＭＳ Ｐゴシック" pitchFamily="34" charset="-128"/>
              </a:rPr>
              <a:t>of variables of the two original factors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entry is the product of the corresponding entries from the original factors</a:t>
            </a: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ea typeface="ＭＳ Ｐゴシック" pitchFamily="34" charset="-128"/>
              </a:rPr>
              <a:t>Example: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  x 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  = 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spcBef>
                <a:spcPct val="0"/>
              </a:spcBef>
            </a:pPr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0200" y="4191000"/>
            <a:ext cx="105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4415135"/>
            <a:ext cx="816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21461" y="4186535"/>
            <a:ext cx="1055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graphicFrame>
        <p:nvGraphicFramePr>
          <p:cNvPr id="23" name="Group 4"/>
          <p:cNvGraphicFramePr>
            <a:graphicFrameLocks noGrp="1"/>
          </p:cNvGraphicFramePr>
          <p:nvPr/>
        </p:nvGraphicFramePr>
        <p:xfrm>
          <a:off x="8001000" y="4724400"/>
          <a:ext cx="2209800" cy="14763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Group 4"/>
          <p:cNvGraphicFramePr>
            <a:graphicFrameLocks noGrp="1"/>
          </p:cNvGraphicFramePr>
          <p:nvPr/>
        </p:nvGraphicFramePr>
        <p:xfrm>
          <a:off x="4953000" y="4724400"/>
          <a:ext cx="2133600" cy="1476375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Group 4"/>
          <p:cNvGraphicFramePr>
            <a:graphicFrameLocks noGrp="1"/>
          </p:cNvGraphicFramePr>
          <p:nvPr/>
        </p:nvGraphicFramePr>
        <p:xfrm>
          <a:off x="2971800" y="4953000"/>
          <a:ext cx="1485900" cy="983548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495800" y="5181600"/>
            <a:ext cx="4154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00CC"/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56902" y="5181600"/>
            <a:ext cx="4243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00CC"/>
                </a:solidFill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6" grpId="0"/>
      <p:bldP spid="3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Making larger factors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3" b="-2095"/>
          <a:stretch/>
        </p:blipFill>
        <p:spPr>
          <a:xfrm>
            <a:off x="2286000" y="1143000"/>
            <a:ext cx="6859656" cy="1991364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048000"/>
            <a:ext cx="7162800" cy="1295400"/>
          </a:xfrm>
        </p:spPr>
        <p:txBody>
          <a:bodyPr/>
          <a:lstStyle/>
          <a:p>
            <a:pPr lvl="4"/>
            <a:endParaRPr lang="en-US" sz="12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ea typeface="ＭＳ Ｐゴシック" pitchFamily="34" charset="-128"/>
              </a:rPr>
              <a:t>Example: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A,J</a:t>
            </a:r>
            <a:r>
              <a:rPr lang="en-US" sz="2400" dirty="0">
                <a:solidFill>
                  <a:srgbClr val="CC00CC"/>
                </a:solidFill>
              </a:rPr>
              <a:t>)  x 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M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  = 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J,M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000090"/>
                </a:solidFill>
              </a:rPr>
              <a:t>Factor blowup can make VE very expensive!</a:t>
            </a:r>
            <a:endParaRPr lang="en-US" sz="2400" dirty="0">
              <a:solidFill>
                <a:srgbClr val="CC00CC"/>
              </a:solidFill>
            </a:endParaRPr>
          </a:p>
          <a:p>
            <a:pPr>
              <a:spcBef>
                <a:spcPct val="0"/>
              </a:spcBef>
            </a:pPr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0661" y="4186535"/>
            <a:ext cx="1055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graphicFrame>
        <p:nvGraphicFramePr>
          <p:cNvPr id="6" name="Group 4"/>
          <p:cNvGraphicFramePr>
            <a:graphicFrameLocks noGrp="1"/>
          </p:cNvGraphicFramePr>
          <p:nvPr/>
        </p:nvGraphicFramePr>
        <p:xfrm>
          <a:off x="1600200" y="4724400"/>
          <a:ext cx="2209800" cy="14763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38600" y="5181600"/>
            <a:ext cx="4154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00CC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6902" y="5181600"/>
            <a:ext cx="4243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00CC"/>
                </a:solidFill>
              </a:rPr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3522" y="4186535"/>
            <a:ext cx="1295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M | 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graphicFrame>
        <p:nvGraphicFramePr>
          <p:cNvPr id="10" name="Group 4"/>
          <p:cNvGraphicFramePr>
            <a:graphicFrameLocks noGrp="1"/>
          </p:cNvGraphicFramePr>
          <p:nvPr/>
        </p:nvGraphicFramePr>
        <p:xfrm>
          <a:off x="4648200" y="4728865"/>
          <a:ext cx="2286000" cy="147637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433368" y="5911334"/>
            <a:ext cx="88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A=true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077466" y="5597099"/>
            <a:ext cx="874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90"/>
                </a:solidFill>
              </a:rPr>
              <a:t>A=false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57169" y="3657600"/>
            <a:ext cx="1397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M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graphicFrame>
        <p:nvGraphicFramePr>
          <p:cNvPr id="19" name="Group 4">
            <a:extLst>
              <a:ext uri="{FF2B5EF4-FFF2-40B4-BE49-F238E27FC236}">
                <a16:creationId xmlns:a16="http://schemas.microsoft.com/office/drawing/2014/main" id="{E76D08B2-AD8F-7A22-C787-9ED96497BEB4}"/>
              </a:ext>
            </a:extLst>
          </p:cNvPr>
          <p:cNvGraphicFramePr>
            <a:graphicFrameLocks noGrp="1"/>
          </p:cNvGraphicFramePr>
          <p:nvPr/>
        </p:nvGraphicFramePr>
        <p:xfrm>
          <a:off x="8840539" y="4262273"/>
          <a:ext cx="2279968" cy="1476375"/>
        </p:xfrm>
        <a:graphic>
          <a:graphicData uri="http://schemas.openxmlformats.org/drawingml/2006/table">
            <a:tbl>
              <a:tblPr/>
              <a:tblGrid>
                <a:gridCol w="755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J \ 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Group 4">
            <a:extLst>
              <a:ext uri="{FF2B5EF4-FFF2-40B4-BE49-F238E27FC236}">
                <a16:creationId xmlns:a16="http://schemas.microsoft.com/office/drawing/2014/main" id="{7604D97C-CB6C-E863-A4A2-08C393749230}"/>
              </a:ext>
            </a:extLst>
          </p:cNvPr>
          <p:cNvGraphicFramePr>
            <a:graphicFrameLocks noGrp="1"/>
          </p:cNvGraphicFramePr>
          <p:nvPr/>
        </p:nvGraphicFramePr>
        <p:xfrm>
          <a:off x="8153400" y="4619625"/>
          <a:ext cx="2279968" cy="1476375"/>
        </p:xfrm>
        <a:graphic>
          <a:graphicData uri="http://schemas.openxmlformats.org/drawingml/2006/table">
            <a:tbl>
              <a:tblPr/>
              <a:tblGrid>
                <a:gridCol w="755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J \ 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447800"/>
            <a:ext cx="5065966" cy="3583354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Operation 2: Summing out a variable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97001"/>
            <a:ext cx="5867400" cy="2108199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b="1" i="1" dirty="0">
                <a:solidFill>
                  <a:srgbClr val="CC0000"/>
                </a:solidFill>
                <a:ea typeface="ＭＳ Ｐゴシック" pitchFamily="34" charset="-128"/>
              </a:rPr>
              <a:t>summing out</a:t>
            </a:r>
            <a:r>
              <a:rPr lang="en-US" sz="2400" b="1" i="1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</a:rPr>
              <a:t>(or eliminating) a variable from a factor</a:t>
            </a:r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Shrinks a factor to a smaller one</a:t>
            </a:r>
            <a:endParaRPr lang="en-US" sz="1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j 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i="1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=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A,j</a:t>
            </a:r>
            <a:r>
              <a:rPr lang="en-US" sz="2400" dirty="0">
                <a:solidFill>
                  <a:srgbClr val="CC00CC"/>
                </a:solidFill>
              </a:rPr>
              <a:t>) +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A,</a:t>
            </a:r>
            <a:r>
              <a:rPr lang="en-US" sz="2400" dirty="0" err="1">
                <a:solidFill>
                  <a:srgbClr val="CC00CC"/>
                </a:solidFill>
                <a:sym typeface="Symbol"/>
              </a:rPr>
              <a:t>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 =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457200" y="4419600"/>
          <a:ext cx="2209800" cy="14763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Group 4"/>
          <p:cNvGraphicFramePr>
            <a:graphicFrameLocks noGrp="1"/>
          </p:cNvGraphicFramePr>
          <p:nvPr/>
        </p:nvGraphicFramePr>
        <p:xfrm>
          <a:off x="5029200" y="4648200"/>
          <a:ext cx="1485900" cy="983548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334000" y="4114800"/>
            <a:ext cx="816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6800" y="3886200"/>
            <a:ext cx="1055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048000" y="5029200"/>
            <a:ext cx="1676400" cy="304800"/>
          </a:xfrm>
          <a:prstGeom prst="rightArrow">
            <a:avLst/>
          </a:prstGeom>
          <a:solidFill>
            <a:srgbClr val="3366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76600" y="4583668"/>
            <a:ext cx="126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out </a:t>
            </a:r>
            <a:r>
              <a:rPr lang="en-US" i="1" dirty="0">
                <a:solidFill>
                  <a:srgbClr val="CC00CC"/>
                </a:solidFill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 animBg="1"/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 marL="342882" lvl="2" indent="-342882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Query: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Q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k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k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endParaRPr lang="en-US" sz="2000" dirty="0">
              <a:solidFill>
                <a:srgbClr val="CC00CC"/>
              </a:solidFill>
              <a:sym typeface="Symbol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Pick a hidden variable </a:t>
            </a:r>
            <a:r>
              <a:rPr lang="en-US" sz="2000" dirty="0" err="1">
                <a:solidFill>
                  <a:srgbClr val="CC00CC"/>
                </a:solidFill>
                <a:ea typeface="ＭＳ Ｐゴシック" pitchFamily="34" charset="-128"/>
              </a:rPr>
              <a:t>H</a:t>
            </a:r>
            <a:r>
              <a:rPr lang="en-US" sz="20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j</a:t>
            </a:r>
            <a:endParaRPr lang="en-US" sz="2000" i="1" baseline="-25000" dirty="0">
              <a:solidFill>
                <a:srgbClr val="CC00CC"/>
              </a:solidFill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Eliminate (sum out) </a:t>
            </a:r>
            <a:r>
              <a:rPr lang="en-US" sz="2000" dirty="0" err="1">
                <a:solidFill>
                  <a:srgbClr val="CC00CC"/>
                </a:solidFill>
                <a:ea typeface="ＭＳ Ｐゴシック" pitchFamily="34" charset="-128"/>
              </a:rPr>
              <a:t>H</a:t>
            </a:r>
            <a:r>
              <a:rPr lang="en-US" sz="20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j</a:t>
            </a:r>
            <a:r>
              <a:rPr lang="en-US" sz="2000" dirty="0">
                <a:ea typeface="ＭＳ Ｐゴシック" pitchFamily="34" charset="-128"/>
              </a:rPr>
              <a:t> from the product of all factors mentioning </a:t>
            </a:r>
            <a:r>
              <a:rPr lang="en-US" sz="2000" dirty="0" err="1">
                <a:solidFill>
                  <a:srgbClr val="CC00CC"/>
                </a:solidFill>
                <a:ea typeface="ＭＳ Ｐゴシック" pitchFamily="34" charset="-128"/>
              </a:rPr>
              <a:t>H</a:t>
            </a:r>
            <a:r>
              <a:rPr lang="en-US" sz="20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j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6BDAA-F409-1746-B4A6-A22452808208}"/>
              </a:ext>
            </a:extLst>
          </p:cNvPr>
          <p:cNvSpPr txBox="1"/>
          <p:nvPr/>
        </p:nvSpPr>
        <p:spPr>
          <a:xfrm>
            <a:off x="9358860" y="5963722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α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endParaRPr lang="en-US" dirty="0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Choose 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00400" y="4179888"/>
            <a:ext cx="762000" cy="685800"/>
            <a:chOff x="3200400" y="4179888"/>
            <a:chExt cx="762000" cy="685800"/>
          </a:xfrm>
        </p:grpSpPr>
        <p:sp>
          <p:nvSpPr>
            <p:cNvPr id="26635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39" name="Picture 3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343400" y="4179888"/>
            <a:ext cx="762000" cy="685800"/>
            <a:chOff x="4343400" y="4179888"/>
            <a:chExt cx="762000" cy="685800"/>
          </a:xfrm>
        </p:grpSpPr>
        <p:sp>
          <p:nvSpPr>
            <p:cNvPr id="26636" name="AutoShape 26"/>
            <p:cNvSpPr>
              <a:spLocks noChangeArrowheads="1"/>
            </p:cNvSpPr>
            <p:nvPr/>
          </p:nvSpPr>
          <p:spPr bwMode="auto">
            <a:xfrm>
              <a:off x="4343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40" name="Picture 3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394200"/>
              <a:ext cx="242888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2362200"/>
            <a:ext cx="76962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    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    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,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   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     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447800"/>
            <a:ext cx="275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Query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 </a:t>
            </a:r>
            <a:r>
              <a:rPr lang="en-US" sz="2800" dirty="0">
                <a:solidFill>
                  <a:srgbClr val="CC00CC"/>
                </a:solidFill>
              </a:rPr>
              <a:t>| 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>
                <a:solidFill>
                  <a:srgbClr val="CC00CC"/>
                </a:solidFill>
              </a:rPr>
              <a:t>) 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914400" y="3733800"/>
            <a:ext cx="2057400" cy="1384995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,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endParaRPr lang="en-US" sz="2800" i="1" dirty="0">
              <a:solidFill>
                <a:srgbClr val="CC00CC"/>
              </a:solidFill>
            </a:endParaRPr>
          </a:p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53000" y="4267200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 err="1">
                <a:solidFill>
                  <a:srgbClr val="CC00CC"/>
                </a:solidFill>
              </a:rPr>
              <a:t>,</a:t>
            </a:r>
            <a:r>
              <a:rPr lang="en-US" sz="2800" i="1" dirty="0" err="1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400" y="5486400"/>
            <a:ext cx="51054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    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    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 err="1">
                <a:solidFill>
                  <a:srgbClr val="CC00CC"/>
                </a:solidFill>
              </a:rPr>
              <a:t>,</a:t>
            </a:r>
            <a:r>
              <a:rPr lang="en-US" sz="2800" i="1" dirty="0" err="1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3" grpId="0"/>
      <p:bldP spid="3" grpId="0" animBg="1"/>
      <p:bldP spid="26" grpId="0"/>
      <p:bldP spid="27" grpId="0"/>
      <p:bldP spid="2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7086600" y="5105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1295400" y="19050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Choose 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886200" y="2438400"/>
            <a:ext cx="762000" cy="685800"/>
            <a:chOff x="3200400" y="4179888"/>
            <a:chExt cx="762000" cy="685800"/>
          </a:xfrm>
        </p:grpSpPr>
        <p:sp>
          <p:nvSpPr>
            <p:cNvPr id="30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" name="Picture 3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5029200" y="2438400"/>
            <a:ext cx="762000" cy="685800"/>
            <a:chOff x="4343400" y="4179888"/>
            <a:chExt cx="762000" cy="685800"/>
          </a:xfrm>
        </p:grpSpPr>
        <p:sp>
          <p:nvSpPr>
            <p:cNvPr id="33" name="AutoShape 26"/>
            <p:cNvSpPr>
              <a:spLocks noChangeArrowheads="1"/>
            </p:cNvSpPr>
            <p:nvPr/>
          </p:nvSpPr>
          <p:spPr bwMode="auto">
            <a:xfrm>
              <a:off x="4343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" name="Picture 34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394200"/>
              <a:ext cx="242888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Rectangle 34"/>
          <p:cNvSpPr/>
          <p:nvPr/>
        </p:nvSpPr>
        <p:spPr>
          <a:xfrm>
            <a:off x="1447800" y="2362200"/>
            <a:ext cx="2286000" cy="954107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B,E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38800" y="2525712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1600" y="1229380"/>
            <a:ext cx="51054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    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    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 err="1">
                <a:solidFill>
                  <a:srgbClr val="CC00CC"/>
                </a:solidFill>
              </a:rPr>
              <a:t>,</a:t>
            </a:r>
            <a:r>
              <a:rPr lang="en-US" sz="2800" i="1" dirty="0" err="1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>
            <a:off x="1295400" y="445609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Finish with B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886200" y="5065693"/>
            <a:ext cx="762000" cy="685800"/>
            <a:chOff x="3200400" y="4179888"/>
            <a:chExt cx="762000" cy="685800"/>
          </a:xfrm>
        </p:grpSpPr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1" name="Picture 3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Rectangle 41"/>
          <p:cNvSpPr/>
          <p:nvPr/>
        </p:nvSpPr>
        <p:spPr>
          <a:xfrm>
            <a:off x="1447800" y="4913293"/>
            <a:ext cx="2286000" cy="954107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724400" y="5153005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 err="1">
                <a:solidFill>
                  <a:srgbClr val="CC00CC"/>
                </a:solidFill>
              </a:rPr>
              <a:t>,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371600" y="3617893"/>
            <a:ext cx="36576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    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229600" y="5181600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 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i="1" dirty="0">
                <a:solidFill>
                  <a:srgbClr val="CC00CC"/>
                </a:solidFill>
              </a:rPr>
              <a:t> </a:t>
            </a:r>
            <a:r>
              <a:rPr lang="en-US" sz="2800" i="1" dirty="0" err="1">
                <a:solidFill>
                  <a:srgbClr val="CC00CC"/>
                </a:solidFill>
              </a:rPr>
              <a:t>j,m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9" grpId="0" animBg="1"/>
      <p:bldP spid="27" grpId="0"/>
      <p:bldP spid="35" grpId="0"/>
      <p:bldP spid="36" grpId="0"/>
      <p:bldP spid="38" grpId="0"/>
      <p:bldP spid="42" grpId="0"/>
      <p:bldP spid="43" grpId="0"/>
      <p:bldP spid="44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b="1" i="1" dirty="0">
                <a:solidFill>
                  <a:srgbClr val="3333FF"/>
                </a:solidFill>
              </a:rPr>
              <a:t>Marginalization</a:t>
            </a:r>
            <a:r>
              <a:rPr lang="en-US" sz="2000" dirty="0"/>
              <a:t> (</a:t>
            </a:r>
            <a:r>
              <a:rPr lang="en-US" sz="2000" b="1" i="1" dirty="0">
                <a:solidFill>
                  <a:srgbClr val="3333FF"/>
                </a:solidFill>
              </a:rPr>
              <a:t>summing ou</a:t>
            </a:r>
            <a:r>
              <a:rPr lang="en-US" sz="2000" dirty="0"/>
              <a:t>t): Collapse a dimension by adding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2412710"/>
            <a:ext cx="4927952" cy="591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P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(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=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) = </a:t>
            </a:r>
            <a:r>
              <a:rPr lang="en-US" sz="40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</a:t>
            </a:r>
            <a:r>
              <a:rPr lang="en-US" sz="3600" i="1" kern="0" baseline="-50000" dirty="0">
                <a:solidFill>
                  <a:srgbClr val="BD00B0"/>
                </a:solidFill>
                <a:latin typeface="Calibri" pitchFamily="34" charset="0"/>
                <a:sym typeface="Symbol"/>
              </a:rPr>
              <a:t>y  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P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(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=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, 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Y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=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y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2941954-2176-E640-8CFF-603EEE33E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621267"/>
              </p:ext>
            </p:extLst>
          </p:nvPr>
        </p:nvGraphicFramePr>
        <p:xfrm>
          <a:off x="5334000" y="3200559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FF8999-C488-4F43-8A47-67BB4F2DB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858965"/>
              </p:ext>
            </p:extLst>
          </p:nvPr>
        </p:nvGraphicFramePr>
        <p:xfrm>
          <a:off x="8534400" y="3952348"/>
          <a:ext cx="711200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720826974"/>
                    </a:ext>
                  </a:extLst>
                </a:gridCol>
              </a:tblGrid>
              <a:tr h="38355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31745"/>
                  </a:ext>
                </a:extLst>
              </a:tr>
              <a:tr h="38355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213526"/>
                  </a:ext>
                </a:extLst>
              </a:tr>
              <a:tr h="38355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80252"/>
                  </a:ext>
                </a:extLst>
              </a:tr>
              <a:tr h="332645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00768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146EE8-A38B-DF45-9C1C-B0471FC8D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95653"/>
              </p:ext>
            </p:extLst>
          </p:nvPr>
        </p:nvGraphicFramePr>
        <p:xfrm>
          <a:off x="6847015" y="5562600"/>
          <a:ext cx="1611186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2985">
                  <a:extLst>
                    <a:ext uri="{9D8B030D-6E8A-4147-A177-3AD203B41FA5}">
                      <a16:colId xmlns:a16="http://schemas.microsoft.com/office/drawing/2014/main" val="3511073741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val="251888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02583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2C7B350-9DC8-EB43-BD79-00B7CA0C3FF4}"/>
              </a:ext>
            </a:extLst>
          </p:cNvPr>
          <p:cNvSpPr txBox="1"/>
          <p:nvPr/>
        </p:nvSpPr>
        <p:spPr>
          <a:xfrm>
            <a:off x="7252979" y="5939135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8C95-3A40-2744-A2B3-17EC024950DC}"/>
              </a:ext>
            </a:extLst>
          </p:cNvPr>
          <p:cNvSpPr txBox="1"/>
          <p:nvPr/>
        </p:nvSpPr>
        <p:spPr>
          <a:xfrm>
            <a:off x="9233523" y="4513995"/>
            <a:ext cx="90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800600"/>
            <a:ext cx="2551366" cy="180468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Summing out from a product of factors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97001"/>
            <a:ext cx="9601200" cy="2108199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Project the factors each way first, then sum the products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sz="2400" dirty="0">
                <a:ea typeface="ＭＳ Ｐゴシック" pitchFamily="34" charset="-128"/>
              </a:rPr>
              <a:t>Example: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a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,</a:t>
            </a:r>
            <a:r>
              <a:rPr lang="en-US" i="1" dirty="0" err="1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j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m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sz="2400" dirty="0">
                <a:solidFill>
                  <a:srgbClr val="CC00CC"/>
                </a:solidFill>
              </a:rPr>
              <a:t>                  =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,</a:t>
            </a:r>
            <a:r>
              <a:rPr lang="en-US" i="1" dirty="0" err="1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 x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j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i="1" dirty="0">
                <a:solidFill>
                  <a:srgbClr val="CC00CC"/>
                </a:solidFill>
              </a:rPr>
              <a:t>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m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 + 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i="1" dirty="0">
                <a:solidFill>
                  <a:srgbClr val="CC00CC"/>
                </a:solidFill>
              </a:rPr>
              <a:t>                 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,</a:t>
            </a:r>
            <a:r>
              <a:rPr lang="en-US" i="1" dirty="0" err="1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 x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j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i="1" dirty="0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 x</a:t>
            </a:r>
            <a:r>
              <a:rPr lang="en-US" i="1" dirty="0">
                <a:solidFill>
                  <a:srgbClr val="CC00CC"/>
                </a:solidFill>
              </a:rPr>
              <a:t>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m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i="1" dirty="0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marL="342882" lvl="1" indent="-342882">
              <a:buClr>
                <a:schemeClr val="accent2"/>
              </a:buClr>
            </a:pPr>
            <a:endParaRPr lang="en-US" dirty="0">
              <a:solidFill>
                <a:srgbClr val="CC00CC"/>
              </a:solidFill>
            </a:endParaRPr>
          </a:p>
          <a:p>
            <a:pPr marL="342882" lvl="1" indent="-342882">
              <a:buClr>
                <a:schemeClr val="accent2"/>
              </a:buClr>
            </a:pPr>
            <a:endParaRPr lang="en-US" dirty="0">
              <a:solidFill>
                <a:srgbClr val="CC00CC"/>
              </a:solidFill>
            </a:endParaRPr>
          </a:p>
          <a:p>
            <a:endParaRPr lang="en-US" sz="2400" dirty="0">
              <a:solidFill>
                <a:srgbClr val="CC00CC"/>
              </a:solidFill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191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Order matters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10287000" cy="4572000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0090"/>
                </a:solidFill>
              </a:rPr>
              <a:t>Order the terms Z, A, B C, D</a:t>
            </a:r>
          </a:p>
          <a:p>
            <a:pPr lvl="2"/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D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z,a,b,c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</a:rPr>
              <a:t>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2"/>
            <a:r>
              <a:rPr lang="en-US" i="1" dirty="0">
                <a:solidFill>
                  <a:srgbClr val="CC00CC"/>
                </a:solidFill>
                <a:sym typeface="Symbol"/>
              </a:rPr>
              <a:t>    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z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a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b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c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Largest factor has 2 variables (D,Z)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Order the terms A, B C, D, Z</a:t>
            </a:r>
          </a:p>
          <a:p>
            <a:pPr lvl="2"/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D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a,b,c,z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</a:rPr>
              <a:t>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2"/>
            <a:r>
              <a:rPr lang="en-US" i="1" dirty="0">
                <a:solidFill>
                  <a:srgbClr val="CC00CC"/>
                </a:solidFill>
                <a:sym typeface="Symbol"/>
              </a:rPr>
              <a:t>    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b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c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z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</a:rPr>
              <a:t>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Largest factor has 4 variables (A,B,C,D)</a:t>
            </a:r>
            <a:endParaRPr lang="en-US" sz="2000" dirty="0">
              <a:solidFill>
                <a:srgbClr val="000000"/>
              </a:solidFill>
              <a:ea typeface="ＭＳ Ｐゴシック" pitchFamily="34" charset="-128"/>
              <a:cs typeface="Calibri" pitchFamily="34" charset="0"/>
            </a:endParaRPr>
          </a:p>
          <a:p>
            <a:pPr lvl="2"/>
            <a:r>
              <a:rPr lang="en-US" dirty="0">
                <a:solidFill>
                  <a:srgbClr val="000090"/>
                </a:solidFill>
                <a:ea typeface="ＭＳ Ｐゴシック" pitchFamily="34" charset="-128"/>
                <a:cs typeface="Calibri" pitchFamily="34" charset="0"/>
              </a:rPr>
              <a:t>In general, with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dirty="0">
                <a:solidFill>
                  <a:srgbClr val="000090"/>
                </a:solidFill>
                <a:ea typeface="ＭＳ Ｐゴシック" pitchFamily="34" charset="-128"/>
                <a:cs typeface="Calibri" pitchFamily="34" charset="0"/>
              </a:rPr>
              <a:t> leaves, factor of size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3200" i="1" baseline="30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endParaRPr lang="en-US" sz="3200" i="1" baseline="30000" dirty="0">
              <a:solidFill>
                <a:srgbClr val="CC00CC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848600" y="1219200"/>
            <a:ext cx="4163291" cy="1716157"/>
            <a:chOff x="4142509" y="1295400"/>
            <a:chExt cx="4163291" cy="1716157"/>
          </a:xfrm>
        </p:grpSpPr>
        <p:sp>
          <p:nvSpPr>
            <p:cNvPr id="86" name="Oval 85"/>
            <p:cNvSpPr/>
            <p:nvPr/>
          </p:nvSpPr>
          <p:spPr bwMode="auto">
            <a:xfrm>
              <a:off x="76477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CC00CC"/>
                  </a:solidFill>
                  <a:latin typeface="Calibri" pitchFamily="34" charset="0"/>
                  <a:cs typeface="Calibri" pitchFamily="34" charset="0"/>
                </a:rPr>
                <a:t>D</a:t>
              </a:r>
              <a:endParaRPr lang="en-US" sz="2400" i="1" baseline="-250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11" idx="4"/>
              <a:endCxn id="34" idx="0"/>
            </p:cNvCxnSpPr>
            <p:nvPr/>
          </p:nvCxnSpPr>
          <p:spPr bwMode="auto">
            <a:xfrm>
              <a:off x="6168737" y="1849576"/>
              <a:ext cx="637309" cy="549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704225" y="1849576"/>
              <a:ext cx="1464512" cy="6388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5614555" y="1849576"/>
              <a:ext cx="554182" cy="549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839691" y="1295400"/>
              <a:ext cx="658091" cy="5541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r>
                <a:rPr lang="en-US" sz="2400" i="1" dirty="0">
                  <a:solidFill>
                    <a:srgbClr val="CC00CC"/>
                  </a:solidFill>
                  <a:latin typeface="Calibri" pitchFamily="34" charset="0"/>
                  <a:cs typeface="Calibri" pitchFamily="34" charset="0"/>
                </a:rPr>
                <a:t>Z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1425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CC00CC"/>
                  </a:solidFill>
                  <a:latin typeface="Calibri" pitchFamily="34" charset="0"/>
                  <a:cs typeface="Calibri" pitchFamily="34" charset="0"/>
                </a:rPr>
                <a:t>A</a:t>
              </a:r>
              <a:endParaRPr lang="en-US" sz="2400" i="1" baseline="-250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2855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CC00CC"/>
                  </a:solidFill>
                  <a:latin typeface="Calibri" pitchFamily="34" charset="0"/>
                  <a:cs typeface="Calibri" pitchFamily="34" charset="0"/>
                </a:rPr>
                <a:t>B</a:t>
              </a:r>
              <a:endParaRPr lang="en-US" sz="2400" i="1" baseline="-250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stCxn id="11" idx="4"/>
              <a:endCxn id="86" idx="1"/>
            </p:cNvCxnSpPr>
            <p:nvPr/>
          </p:nvCxnSpPr>
          <p:spPr bwMode="auto">
            <a:xfrm>
              <a:off x="6168737" y="1849576"/>
              <a:ext cx="1575347" cy="6388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 bwMode="auto">
            <a:xfrm>
              <a:off x="6477000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CC00CC"/>
                  </a:solidFill>
                  <a:latin typeface="Calibri" pitchFamily="34" charset="0"/>
                  <a:cs typeface="Calibri" pitchFamily="34" charset="0"/>
                </a:rPr>
                <a:t>C</a:t>
              </a:r>
              <a:endParaRPr lang="en-US" sz="2400" i="1" baseline="-250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304800" y="1397001"/>
            <a:ext cx="115062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The computational and space complexity of variable elimination is determined by the largest factor (and it’s space that kills you)</a:t>
            </a:r>
          </a:p>
          <a:p>
            <a:endParaRPr lang="en-US" sz="2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E.g., previous slide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s example 2</a:t>
            </a:r>
            <a:r>
              <a:rPr lang="en-US" sz="2400" baseline="30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vs. 2</a:t>
            </a:r>
          </a:p>
          <a:p>
            <a:endParaRPr lang="en-US" sz="2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sz="36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Worst Case Complexity? Reduction from SAT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9352" y="1397001"/>
            <a:ext cx="4982648" cy="47291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Variables: 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Y, Z</a:t>
            </a:r>
            <a:endParaRPr lang="en-US" dirty="0"/>
          </a:p>
          <a:p>
            <a:r>
              <a:rPr lang="en-US" dirty="0"/>
              <a:t>CNF clauses: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>
                <a:solidFill>
                  <a:srgbClr val="CC00CC"/>
                </a:solidFill>
              </a:rPr>
              <a:t> = 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 v 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 v </a:t>
            </a:r>
            <a:r>
              <a:rPr lang="en-US" i="1" dirty="0">
                <a:solidFill>
                  <a:srgbClr val="CC00CC"/>
                </a:solidFill>
              </a:rPr>
              <a:t>Y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dirty="0">
                <a:solidFill>
                  <a:srgbClr val="CC00CC"/>
                </a:solidFill>
              </a:rPr>
              <a:t> = </a:t>
            </a:r>
            <a:r>
              <a:rPr lang="en-US" i="1" dirty="0">
                <a:solidFill>
                  <a:srgbClr val="CC00CC"/>
                </a:solidFill>
              </a:rPr>
              <a:t>Y</a:t>
            </a:r>
            <a:r>
              <a:rPr lang="en-US" dirty="0">
                <a:solidFill>
                  <a:srgbClr val="CC00CC"/>
                </a:solidFill>
              </a:rPr>
              <a:t> v </a:t>
            </a:r>
            <a:r>
              <a:rPr lang="en-US" i="1" dirty="0">
                <a:solidFill>
                  <a:srgbClr val="CC00CC"/>
                </a:solidFill>
              </a:rPr>
              <a:t>Z</a:t>
            </a:r>
            <a:r>
              <a:rPr lang="en-US" dirty="0">
                <a:solidFill>
                  <a:srgbClr val="CC00CC"/>
                </a:solidFill>
              </a:rPr>
              <a:t> v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i="1" dirty="0">
                <a:solidFill>
                  <a:srgbClr val="CC00CC"/>
                </a:solidFill>
              </a:rPr>
              <a:t> W</a:t>
            </a:r>
            <a:endParaRPr lang="en-US" dirty="0">
              <a:solidFill>
                <a:srgbClr val="CC00CC"/>
              </a:solidFill>
            </a:endParaRPr>
          </a:p>
          <a:p>
            <a:pPr marL="914381" lvl="1" indent="-514350">
              <a:buFont typeface="+mj-lt"/>
              <a:buAutoNum type="arabicPeriod"/>
            </a:pP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3</a:t>
            </a:r>
            <a:r>
              <a:rPr lang="en-US" dirty="0">
                <a:solidFill>
                  <a:srgbClr val="CC00CC"/>
                </a:solidFill>
              </a:rPr>
              <a:t> = 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 v </a:t>
            </a:r>
            <a:r>
              <a:rPr lang="en-US" i="1" dirty="0">
                <a:solidFill>
                  <a:srgbClr val="CC00CC"/>
                </a:solidFill>
              </a:rPr>
              <a:t>Y</a:t>
            </a:r>
            <a:r>
              <a:rPr lang="en-US" dirty="0">
                <a:solidFill>
                  <a:srgbClr val="CC00CC"/>
                </a:solidFill>
              </a:rPr>
              <a:t> v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Z</a:t>
            </a:r>
          </a:p>
          <a:p>
            <a:r>
              <a:rPr lang="en-US" dirty="0"/>
              <a:t>Sentence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 =</a:t>
            </a:r>
            <a:r>
              <a:rPr lang="en-US" dirty="0"/>
              <a:t>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2" charset="2"/>
              </a:rPr>
              <a:t>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2" charset="2"/>
              </a:rPr>
              <a:t>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3</a:t>
            </a:r>
            <a:endParaRPr lang="en-US" dirty="0">
              <a:solidFill>
                <a:srgbClr val="CC00CC"/>
              </a:solidFill>
            </a:endParaRP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) &gt; 0 </a:t>
            </a:r>
            <a:r>
              <a:rPr lang="en-US" dirty="0" err="1">
                <a:solidFill>
                  <a:srgbClr val="000090"/>
                </a:solidFill>
              </a:rPr>
              <a:t>iff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S </a:t>
            </a:r>
            <a:r>
              <a:rPr lang="en-US" dirty="0">
                <a:solidFill>
                  <a:srgbClr val="000090"/>
                </a:solidFill>
              </a:rPr>
              <a:t>is satisfiable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=&gt; </a:t>
            </a:r>
            <a:r>
              <a:rPr lang="en-US" b="1" i="1" dirty="0">
                <a:solidFill>
                  <a:srgbClr val="3333FF"/>
                </a:solidFill>
              </a:rPr>
              <a:t>NP-hard</a:t>
            </a: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x 0.5</a:t>
            </a:r>
            <a:r>
              <a:rPr lang="en-US" sz="3600" baseline="30000" dirty="0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0090"/>
                </a:solidFill>
              </a:rPr>
              <a:t>where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000090"/>
                </a:solidFill>
              </a:rPr>
              <a:t> is the number of satisfying assignments for clauses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=&gt; </a:t>
            </a:r>
            <a:r>
              <a:rPr lang="en-US" b="1" i="1" dirty="0">
                <a:solidFill>
                  <a:srgbClr val="3333FF"/>
                </a:solidFill>
              </a:rPr>
              <a:t>#P-hard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85EEA-6335-A147-813C-79D63A0ADA2F}"/>
              </a:ext>
            </a:extLst>
          </p:cNvPr>
          <p:cNvGrpSpPr/>
          <p:nvPr/>
        </p:nvGrpSpPr>
        <p:grpSpPr>
          <a:xfrm>
            <a:off x="2053571" y="4246048"/>
            <a:ext cx="3055658" cy="1621352"/>
            <a:chOff x="2053571" y="4246048"/>
            <a:chExt cx="3055658" cy="162135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D27CF7-E0F2-6848-B377-C0AF06DDE14E}"/>
                </a:ext>
              </a:extLst>
            </p:cNvPr>
            <p:cNvSpPr/>
            <p:nvPr/>
          </p:nvSpPr>
          <p:spPr>
            <a:xfrm>
              <a:off x="3162300" y="5029200"/>
              <a:ext cx="8382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dirty="0">
                  <a:solidFill>
                    <a:srgbClr val="CC00CC"/>
                  </a:solidFill>
                </a:rPr>
                <a:t>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F333A4F-4263-B646-B800-4B7819F82617}"/>
                </a:ext>
              </a:extLst>
            </p:cNvPr>
            <p:cNvCxnSpPr>
              <a:cxnSpLocks/>
              <a:stCxn id="11" idx="4"/>
              <a:endCxn id="13" idx="0"/>
            </p:cNvCxnSpPr>
            <p:nvPr/>
          </p:nvCxnSpPr>
          <p:spPr>
            <a:xfrm>
              <a:off x="3581400" y="4343400"/>
              <a:ext cx="0" cy="685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49EE11-8E6A-3C4D-9205-96FED3BC1550}"/>
                </a:ext>
              </a:extLst>
            </p:cNvPr>
            <p:cNvCxnSpPr>
              <a:cxnSpLocks/>
              <a:stCxn id="12" idx="3"/>
              <a:endCxn id="13" idx="0"/>
            </p:cNvCxnSpPr>
            <p:nvPr/>
          </p:nvCxnSpPr>
          <p:spPr>
            <a:xfrm flipH="1">
              <a:off x="3581400" y="4246048"/>
              <a:ext cx="1527829" cy="7831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503E030-71DA-0245-BE2D-C2BED4E68E98}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2053571" y="4246048"/>
              <a:ext cx="1527829" cy="7831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2A51D0-0255-2641-9B80-CC3F54D6E68D}"/>
              </a:ext>
            </a:extLst>
          </p:cNvPr>
          <p:cNvGrpSpPr/>
          <p:nvPr/>
        </p:nvGrpSpPr>
        <p:grpSpPr>
          <a:xfrm>
            <a:off x="1020248" y="2328060"/>
            <a:ext cx="5354762" cy="2040740"/>
            <a:chOff x="1020248" y="2328060"/>
            <a:chExt cx="5354762" cy="20407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3912C4-68FA-4349-9383-7BF2AF124623}"/>
                </a:ext>
              </a:extLst>
            </p:cNvPr>
            <p:cNvSpPr/>
            <p:nvPr/>
          </p:nvSpPr>
          <p:spPr>
            <a:xfrm>
              <a:off x="1143000" y="3530600"/>
              <a:ext cx="10668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dirty="0">
                  <a:solidFill>
                    <a:srgbClr val="CC00CC"/>
                  </a:solidFill>
                </a:rPr>
                <a:t>C</a:t>
              </a:r>
              <a:r>
                <a:rPr lang="en-US" sz="3600" baseline="-25000" dirty="0">
                  <a:solidFill>
                    <a:srgbClr val="CC00CC"/>
                  </a:solidFill>
                </a:rPr>
                <a:t>1</a:t>
              </a:r>
              <a:endParaRPr lang="en-US" sz="3600" i="1" baseline="-25000" dirty="0">
                <a:solidFill>
                  <a:srgbClr val="CC00CC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8D60CE-C401-0841-A5CC-C9E84B074D09}"/>
                </a:ext>
              </a:extLst>
            </p:cNvPr>
            <p:cNvSpPr/>
            <p:nvPr/>
          </p:nvSpPr>
          <p:spPr>
            <a:xfrm>
              <a:off x="3048000" y="3505200"/>
              <a:ext cx="10668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dirty="0">
                  <a:solidFill>
                    <a:srgbClr val="CC00CC"/>
                  </a:solidFill>
                </a:rPr>
                <a:t>C</a:t>
              </a:r>
              <a:r>
                <a:rPr lang="en-US" sz="3600" i="1" baseline="-25000" dirty="0">
                  <a:solidFill>
                    <a:srgbClr val="CC00CC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F6D314-F7D9-E543-B719-69C9AFED3D1B}"/>
                </a:ext>
              </a:extLst>
            </p:cNvPr>
            <p:cNvSpPr/>
            <p:nvPr/>
          </p:nvSpPr>
          <p:spPr>
            <a:xfrm>
              <a:off x="4953000" y="3530600"/>
              <a:ext cx="10668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dirty="0">
                  <a:solidFill>
                    <a:srgbClr val="CC00CC"/>
                  </a:solidFill>
                </a:rPr>
                <a:t>C</a:t>
              </a:r>
              <a:r>
                <a:rPr lang="en-US" sz="3600" i="1" baseline="-25000" dirty="0">
                  <a:solidFill>
                    <a:srgbClr val="CC00CC"/>
                  </a:solidFill>
                </a:rPr>
                <a:t>3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1A70A2-D0C3-A245-B9AC-8B05A8BF3C96}"/>
                </a:ext>
              </a:extLst>
            </p:cNvPr>
            <p:cNvCxnSpPr>
              <a:stCxn id="6" idx="5"/>
              <a:endCxn id="10" idx="0"/>
            </p:cNvCxnSpPr>
            <p:nvPr/>
          </p:nvCxnSpPr>
          <p:spPr>
            <a:xfrm>
              <a:off x="1020248" y="2620448"/>
              <a:ext cx="656152" cy="9101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C96D8F-6A9D-544E-8735-857F0ED7CCC3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676400" y="2620448"/>
              <a:ext cx="656152" cy="9101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F9B26D2-235F-0047-A3BB-02D4FA96B0FB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 flipH="1">
              <a:off x="1676400" y="2620448"/>
              <a:ext cx="2561152" cy="9101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A4B263-464E-954F-92F8-35152B62DEE6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 flipH="1">
              <a:off x="3581400" y="2620448"/>
              <a:ext cx="2561152" cy="8847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C4FC54-8185-BF4E-8C3B-D3460F3C2402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 flipH="1">
              <a:off x="3581400" y="2620448"/>
              <a:ext cx="656152" cy="8847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F6E95F-DB92-CE45-A20E-FC4F5FC05635}"/>
                </a:ext>
              </a:extLst>
            </p:cNvPr>
            <p:cNvCxnSpPr>
              <a:cxnSpLocks/>
              <a:stCxn id="6" idx="5"/>
              <a:endCxn id="11" idx="0"/>
            </p:cNvCxnSpPr>
            <p:nvPr/>
          </p:nvCxnSpPr>
          <p:spPr>
            <a:xfrm>
              <a:off x="1020248" y="2620448"/>
              <a:ext cx="2561152" cy="8847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6C40ED-A68C-3B43-AD7E-4533B130F51D}"/>
                </a:ext>
              </a:extLst>
            </p:cNvPr>
            <p:cNvCxnSpPr>
              <a:cxnSpLocks/>
              <a:stCxn id="7" idx="5"/>
              <a:endCxn id="12" idx="0"/>
            </p:cNvCxnSpPr>
            <p:nvPr/>
          </p:nvCxnSpPr>
          <p:spPr>
            <a:xfrm>
              <a:off x="2925248" y="2620448"/>
              <a:ext cx="2561152" cy="9101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7B5D32-67E5-694E-AAA5-3925EC0B8D1F}"/>
                </a:ext>
              </a:extLst>
            </p:cNvPr>
            <p:cNvCxnSpPr>
              <a:cxnSpLocks/>
              <a:stCxn id="8" idx="5"/>
              <a:endCxn id="12" idx="0"/>
            </p:cNvCxnSpPr>
            <p:nvPr/>
          </p:nvCxnSpPr>
          <p:spPr>
            <a:xfrm>
              <a:off x="4830248" y="2620448"/>
              <a:ext cx="656152" cy="9101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0CB762-F3DD-B548-9436-B443B938BDD2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486400" y="2620448"/>
              <a:ext cx="656152" cy="9101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2B2F79-D65D-3D4B-AF35-C0A7E675E92D}"/>
                </a:ext>
              </a:extLst>
            </p:cNvPr>
            <p:cNvSpPr txBox="1"/>
            <p:nvPr/>
          </p:nvSpPr>
          <p:spPr>
            <a:xfrm>
              <a:off x="5783181" y="2781012"/>
              <a:ext cx="5918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C00CC"/>
                  </a:solidFill>
                  <a:sym typeface="Symbol" pitchFamily="2" charset="2"/>
                </a:rPr>
                <a:t></a:t>
              </a:r>
              <a:r>
                <a:rPr lang="en-US" sz="3200" b="1" dirty="0">
                  <a:solidFill>
                    <a:srgbClr val="CC00CC"/>
                  </a:solidFill>
                </a:rPr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3B1EF-FC03-7C42-8F96-1822AD648138}"/>
                </a:ext>
              </a:extLst>
            </p:cNvPr>
            <p:cNvSpPr txBox="1"/>
            <p:nvPr/>
          </p:nvSpPr>
          <p:spPr>
            <a:xfrm>
              <a:off x="1266619" y="2328060"/>
              <a:ext cx="5918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C00CC"/>
                  </a:solidFill>
                  <a:sym typeface="Symbol" pitchFamily="2" charset="2"/>
                </a:rPr>
                <a:t></a:t>
              </a:r>
              <a:r>
                <a:rPr lang="en-US" sz="3200" b="1" dirty="0">
                  <a:solidFill>
                    <a:srgbClr val="CC00CC"/>
                  </a:solidFill>
                </a:rPr>
                <a:t>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D80F52-C2E2-A344-9F11-F19C8E93A002}"/>
              </a:ext>
            </a:extLst>
          </p:cNvPr>
          <p:cNvGrpSpPr/>
          <p:nvPr/>
        </p:nvGrpSpPr>
        <p:grpSpPr>
          <a:xfrm>
            <a:off x="304800" y="1382069"/>
            <a:ext cx="6553200" cy="1361131"/>
            <a:chOff x="304800" y="1382069"/>
            <a:chExt cx="6553200" cy="136113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88EB5EE-41EF-A444-98BC-9F47449D6CC4}"/>
                </a:ext>
              </a:extLst>
            </p:cNvPr>
            <p:cNvSpPr/>
            <p:nvPr/>
          </p:nvSpPr>
          <p:spPr>
            <a:xfrm>
              <a:off x="304800" y="1905000"/>
              <a:ext cx="8382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dirty="0">
                  <a:solidFill>
                    <a:srgbClr val="CC00CC"/>
                  </a:solidFill>
                </a:rPr>
                <a:t>W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CCCD77-D8D5-514C-9C51-CCA7479347DC}"/>
                </a:ext>
              </a:extLst>
            </p:cNvPr>
            <p:cNvSpPr/>
            <p:nvPr/>
          </p:nvSpPr>
          <p:spPr>
            <a:xfrm>
              <a:off x="2209800" y="1905000"/>
              <a:ext cx="8382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dirty="0">
                  <a:solidFill>
                    <a:srgbClr val="CC00CC"/>
                  </a:solidFill>
                </a:rPr>
                <a:t>X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6F1390-8E2D-B94B-9C5B-7A0F7DEB0284}"/>
                </a:ext>
              </a:extLst>
            </p:cNvPr>
            <p:cNvSpPr/>
            <p:nvPr/>
          </p:nvSpPr>
          <p:spPr>
            <a:xfrm>
              <a:off x="4114800" y="1905000"/>
              <a:ext cx="8382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dirty="0">
                  <a:solidFill>
                    <a:srgbClr val="CC00CC"/>
                  </a:solidFill>
                </a:rPr>
                <a:t>Y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8BE44D-C4FD-B04D-9325-0225466E475C}"/>
                </a:ext>
              </a:extLst>
            </p:cNvPr>
            <p:cNvSpPr/>
            <p:nvPr/>
          </p:nvSpPr>
          <p:spPr>
            <a:xfrm>
              <a:off x="6019800" y="1905000"/>
              <a:ext cx="8382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dirty="0">
                  <a:solidFill>
                    <a:srgbClr val="CC00CC"/>
                  </a:solidFill>
                </a:rPr>
                <a:t>Z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5D536E-ABF8-5247-A55C-5D436FCE3DCD}"/>
                </a:ext>
              </a:extLst>
            </p:cNvPr>
            <p:cNvSpPr txBox="1"/>
            <p:nvPr/>
          </p:nvSpPr>
          <p:spPr>
            <a:xfrm>
              <a:off x="417566" y="1382069"/>
              <a:ext cx="612668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3333FF"/>
                  </a:solidFill>
                </a:rPr>
                <a:t>0.5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B5C6F-667C-3448-B218-AF3572F96D2C}"/>
                </a:ext>
              </a:extLst>
            </p:cNvPr>
            <p:cNvSpPr txBox="1"/>
            <p:nvPr/>
          </p:nvSpPr>
          <p:spPr>
            <a:xfrm>
              <a:off x="6132566" y="1382069"/>
              <a:ext cx="612668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3333FF"/>
                  </a:solidFill>
                </a:rPr>
                <a:t>0.5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B3C6E2-E2ED-AD42-8B8B-1C8835055BE8}"/>
                </a:ext>
              </a:extLst>
            </p:cNvPr>
            <p:cNvSpPr txBox="1"/>
            <p:nvPr/>
          </p:nvSpPr>
          <p:spPr>
            <a:xfrm>
              <a:off x="4227566" y="1382069"/>
              <a:ext cx="612668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3333FF"/>
                  </a:solidFill>
                </a:rPr>
                <a:t>0.5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03A098-8F1B-BE43-B657-E9A850C08947}"/>
                </a:ext>
              </a:extLst>
            </p:cNvPr>
            <p:cNvSpPr txBox="1"/>
            <p:nvPr/>
          </p:nvSpPr>
          <p:spPr>
            <a:xfrm>
              <a:off x="2322566" y="1382069"/>
              <a:ext cx="612668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3333FF"/>
                  </a:solidFill>
                </a:rPr>
                <a:t>0.5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0" y="1676399"/>
            <a:ext cx="51054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the complexity of variable elimination is </a:t>
            </a:r>
            <a:r>
              <a:rPr lang="en-US" sz="2400" b="1" i="1" dirty="0">
                <a:solidFill>
                  <a:srgbClr val="0000FF"/>
                </a:solidFill>
                <a:ea typeface="ＭＳ Ｐゴシック" pitchFamily="34" charset="-128"/>
              </a:rPr>
              <a:t>linear in the network size </a:t>
            </a:r>
            <a:r>
              <a:rPr lang="en-US" sz="2400" dirty="0">
                <a:ea typeface="ＭＳ Ｐゴシック" pitchFamily="34" charset="-128"/>
              </a:rPr>
              <a:t>if you eliminate from the leave towards the roots</a:t>
            </a:r>
          </a:p>
        </p:txBody>
      </p:sp>
      <p:sp>
        <p:nvSpPr>
          <p:cNvPr id="2" name="Oval 1"/>
          <p:cNvSpPr/>
          <p:nvPr/>
        </p:nvSpPr>
        <p:spPr>
          <a:xfrm>
            <a:off x="6781800" y="1981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486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152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818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484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50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152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818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484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13" idx="5"/>
            <a:endCxn id="2" idx="1"/>
          </p:cNvCxnSpPr>
          <p:nvPr/>
        </p:nvCxnSpPr>
        <p:spPr>
          <a:xfrm>
            <a:off x="65736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4"/>
            <a:endCxn id="2" idx="0"/>
          </p:cNvCxnSpPr>
          <p:nvPr/>
        </p:nvCxnSpPr>
        <p:spPr>
          <a:xfrm>
            <a:off x="6972300" y="17526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3"/>
            <a:endCxn id="2" idx="7"/>
          </p:cNvCxnSpPr>
          <p:nvPr/>
        </p:nvCxnSpPr>
        <p:spPr>
          <a:xfrm flipH="1">
            <a:off x="71070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3"/>
            <a:endCxn id="10" idx="7"/>
          </p:cNvCxnSpPr>
          <p:nvPr/>
        </p:nvCxnSpPr>
        <p:spPr>
          <a:xfrm flipH="1">
            <a:off x="6040204" y="2306404"/>
            <a:ext cx="797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" idx="3"/>
            <a:endCxn id="9" idx="7"/>
          </p:cNvCxnSpPr>
          <p:nvPr/>
        </p:nvCxnSpPr>
        <p:spPr>
          <a:xfrm flipH="1">
            <a:off x="65736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" idx="4"/>
            <a:endCxn id="8" idx="0"/>
          </p:cNvCxnSpPr>
          <p:nvPr/>
        </p:nvCxnSpPr>
        <p:spPr>
          <a:xfrm>
            <a:off x="6972300" y="23622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5"/>
            <a:endCxn id="7" idx="1"/>
          </p:cNvCxnSpPr>
          <p:nvPr/>
        </p:nvCxnSpPr>
        <p:spPr>
          <a:xfrm>
            <a:off x="71070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" idx="5"/>
            <a:endCxn id="6" idx="1"/>
          </p:cNvCxnSpPr>
          <p:nvPr/>
        </p:nvCxnSpPr>
        <p:spPr>
          <a:xfrm>
            <a:off x="7107004" y="2306404"/>
            <a:ext cx="797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0134600" y="1981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2014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6680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1346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6012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0678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6680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1346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6012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5" idx="5"/>
            <a:endCxn id="37" idx="1"/>
          </p:cNvCxnSpPr>
          <p:nvPr/>
        </p:nvCxnSpPr>
        <p:spPr>
          <a:xfrm>
            <a:off x="99264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4" idx="4"/>
            <a:endCxn id="37" idx="0"/>
          </p:cNvCxnSpPr>
          <p:nvPr/>
        </p:nvCxnSpPr>
        <p:spPr>
          <a:xfrm>
            <a:off x="10325100" y="17526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3"/>
            <a:endCxn id="37" idx="7"/>
          </p:cNvCxnSpPr>
          <p:nvPr/>
        </p:nvCxnSpPr>
        <p:spPr>
          <a:xfrm flipH="1">
            <a:off x="104598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2" idx="0"/>
          </p:cNvCxnSpPr>
          <p:nvPr/>
        </p:nvCxnSpPr>
        <p:spPr>
          <a:xfrm flipH="1">
            <a:off x="9258300" y="1696804"/>
            <a:ext cx="398696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4"/>
            <a:endCxn id="41" idx="7"/>
          </p:cNvCxnSpPr>
          <p:nvPr/>
        </p:nvCxnSpPr>
        <p:spPr>
          <a:xfrm>
            <a:off x="9791700" y="1752600"/>
            <a:ext cx="134704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4"/>
            <a:endCxn id="40" idx="0"/>
          </p:cNvCxnSpPr>
          <p:nvPr/>
        </p:nvCxnSpPr>
        <p:spPr>
          <a:xfrm>
            <a:off x="10325100" y="23622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7" idx="5"/>
            <a:endCxn id="39" idx="1"/>
          </p:cNvCxnSpPr>
          <p:nvPr/>
        </p:nvCxnSpPr>
        <p:spPr>
          <a:xfrm>
            <a:off x="104598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3" idx="5"/>
            <a:endCxn id="38" idx="0"/>
          </p:cNvCxnSpPr>
          <p:nvPr/>
        </p:nvCxnSpPr>
        <p:spPr>
          <a:xfrm>
            <a:off x="10993204" y="1696804"/>
            <a:ext cx="398696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3246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6962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1628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6294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0960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1628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6294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960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7" idx="4"/>
            <a:endCxn id="59" idx="1"/>
          </p:cNvCxnSpPr>
          <p:nvPr/>
        </p:nvCxnSpPr>
        <p:spPr>
          <a:xfrm>
            <a:off x="6286500" y="4343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6" idx="4"/>
            <a:endCxn id="59" idx="0"/>
          </p:cNvCxnSpPr>
          <p:nvPr/>
        </p:nvCxnSpPr>
        <p:spPr>
          <a:xfrm flipH="1">
            <a:off x="6515100" y="4343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5" idx="3"/>
            <a:endCxn id="76" idx="0"/>
          </p:cNvCxnSpPr>
          <p:nvPr/>
        </p:nvCxnSpPr>
        <p:spPr>
          <a:xfrm flipH="1">
            <a:off x="7124700" y="4287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9" idx="3"/>
            <a:endCxn id="64" idx="7"/>
          </p:cNvCxnSpPr>
          <p:nvPr/>
        </p:nvCxnSpPr>
        <p:spPr>
          <a:xfrm flipH="1">
            <a:off x="5887804" y="4897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9" idx="3"/>
            <a:endCxn id="63" idx="7"/>
          </p:cNvCxnSpPr>
          <p:nvPr/>
        </p:nvCxnSpPr>
        <p:spPr>
          <a:xfrm>
            <a:off x="6380396" y="4897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4"/>
            <a:endCxn id="62" idx="0"/>
          </p:cNvCxnSpPr>
          <p:nvPr/>
        </p:nvCxnSpPr>
        <p:spPr>
          <a:xfrm>
            <a:off x="6515100" y="4953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6" idx="4"/>
            <a:endCxn id="61" idx="1"/>
          </p:cNvCxnSpPr>
          <p:nvPr/>
        </p:nvCxnSpPr>
        <p:spPr>
          <a:xfrm>
            <a:off x="7124700" y="4953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6" idx="5"/>
          </p:cNvCxnSpPr>
          <p:nvPr/>
        </p:nvCxnSpPr>
        <p:spPr>
          <a:xfrm>
            <a:off x="7259404" y="4897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69342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>
            <a:stCxn id="76" idx="4"/>
            <a:endCxn id="62" idx="7"/>
          </p:cNvCxnSpPr>
          <p:nvPr/>
        </p:nvCxnSpPr>
        <p:spPr>
          <a:xfrm flipH="1">
            <a:off x="6954604" y="4953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98298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12014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6680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1346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6012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0678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6680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1346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96012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>
            <a:stCxn id="92" idx="4"/>
            <a:endCxn id="84" idx="1"/>
          </p:cNvCxnSpPr>
          <p:nvPr/>
        </p:nvCxnSpPr>
        <p:spPr>
          <a:xfrm>
            <a:off x="9791700" y="4343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4"/>
            <a:endCxn id="84" idx="0"/>
          </p:cNvCxnSpPr>
          <p:nvPr/>
        </p:nvCxnSpPr>
        <p:spPr>
          <a:xfrm flipH="1">
            <a:off x="10020300" y="4343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90" idx="3"/>
            <a:endCxn id="101" idx="0"/>
          </p:cNvCxnSpPr>
          <p:nvPr/>
        </p:nvCxnSpPr>
        <p:spPr>
          <a:xfrm flipH="1">
            <a:off x="10629900" y="4287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4" idx="3"/>
            <a:endCxn id="89" idx="7"/>
          </p:cNvCxnSpPr>
          <p:nvPr/>
        </p:nvCxnSpPr>
        <p:spPr>
          <a:xfrm flipH="1">
            <a:off x="9393004" y="4897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4" idx="3"/>
            <a:endCxn id="88" idx="7"/>
          </p:cNvCxnSpPr>
          <p:nvPr/>
        </p:nvCxnSpPr>
        <p:spPr>
          <a:xfrm>
            <a:off x="9885596" y="4897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4" idx="4"/>
            <a:endCxn id="87" idx="0"/>
          </p:cNvCxnSpPr>
          <p:nvPr/>
        </p:nvCxnSpPr>
        <p:spPr>
          <a:xfrm>
            <a:off x="10020300" y="4953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01" idx="4"/>
            <a:endCxn id="86" idx="1"/>
          </p:cNvCxnSpPr>
          <p:nvPr/>
        </p:nvCxnSpPr>
        <p:spPr>
          <a:xfrm>
            <a:off x="10629900" y="4953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5"/>
          </p:cNvCxnSpPr>
          <p:nvPr/>
        </p:nvCxnSpPr>
        <p:spPr>
          <a:xfrm>
            <a:off x="10764604" y="4897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104394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1" idx="4"/>
            <a:endCxn id="87" idx="7"/>
          </p:cNvCxnSpPr>
          <p:nvPr/>
        </p:nvCxnSpPr>
        <p:spPr>
          <a:xfrm flipH="1">
            <a:off x="10459804" y="4953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1" idx="4"/>
            <a:endCxn id="101" idx="1"/>
          </p:cNvCxnSpPr>
          <p:nvPr/>
        </p:nvCxnSpPr>
        <p:spPr>
          <a:xfrm>
            <a:off x="10325100" y="43434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01E6BE0-5191-DF48-9756-D9B1EDD802C4}"/>
              </a:ext>
            </a:extLst>
          </p:cNvPr>
          <p:cNvGrpSpPr/>
          <p:nvPr/>
        </p:nvGrpSpPr>
        <p:grpSpPr>
          <a:xfrm>
            <a:off x="10020300" y="4343400"/>
            <a:ext cx="609600" cy="893996"/>
            <a:chOff x="10020300" y="4343400"/>
            <a:chExt cx="609600" cy="893996"/>
          </a:xfrm>
        </p:grpSpPr>
        <p:cxnSp>
          <p:nvCxnSpPr>
            <p:cNvPr id="106" name="Straight Arrow Connector 105"/>
            <p:cNvCxnSpPr>
              <a:stCxn id="91" idx="4"/>
              <a:endCxn id="101" idx="1"/>
            </p:cNvCxnSpPr>
            <p:nvPr/>
          </p:nvCxnSpPr>
          <p:spPr>
            <a:xfrm>
              <a:off x="10325100" y="4343400"/>
              <a:ext cx="170096" cy="28439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1" idx="4"/>
              <a:endCxn id="87" idx="7"/>
            </p:cNvCxnSpPr>
            <p:nvPr/>
          </p:nvCxnSpPr>
          <p:spPr>
            <a:xfrm flipH="1">
              <a:off x="10459804" y="4953000"/>
              <a:ext cx="170096" cy="28439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84" idx="4"/>
              <a:endCxn id="87" idx="0"/>
            </p:cNvCxnSpPr>
            <p:nvPr/>
          </p:nvCxnSpPr>
          <p:spPr>
            <a:xfrm>
              <a:off x="10020300" y="4953000"/>
              <a:ext cx="304800" cy="22860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91" idx="4"/>
              <a:endCxn id="84" idx="0"/>
            </p:cNvCxnSpPr>
            <p:nvPr/>
          </p:nvCxnSpPr>
          <p:spPr>
            <a:xfrm flipH="1">
              <a:off x="10020300" y="4343400"/>
              <a:ext cx="304800" cy="22860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Part I: Representation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pPr lvl="8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Part II: Exact inference</a:t>
            </a:r>
          </a:p>
          <a:p>
            <a:pPr lvl="7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Enumeration (always exponential complexity)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Variable elimination (worst-case exponential complexity, often better)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 is NP-hard in general</a:t>
            </a:r>
          </a:p>
          <a:p>
            <a:pPr lvl="5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Part III: Independence</a:t>
            </a: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Part IV: Approximate Inference</a:t>
            </a: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62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38" y="2895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38" y="3429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38" y="4267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0724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7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7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65203</TotalTime>
  <Words>7318</Words>
  <Application>Microsoft Office PowerPoint</Application>
  <PresentationFormat>Widescreen</PresentationFormat>
  <Paragraphs>1646</Paragraphs>
  <Slides>95</Slides>
  <Notes>8</Notes>
  <HiddenSlides>5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Arial</vt:lpstr>
      <vt:lpstr>Calibri</vt:lpstr>
      <vt:lpstr>Cambria Math</vt:lpstr>
      <vt:lpstr>Marlett</vt:lpstr>
      <vt:lpstr>Symbol</vt:lpstr>
      <vt:lpstr>Tahoma</vt:lpstr>
      <vt:lpstr>Times New Roman</vt:lpstr>
      <vt:lpstr>Verdana</vt:lpstr>
      <vt:lpstr>Wingdings</vt:lpstr>
      <vt:lpstr>dan-berkeley-nlp-v1</vt:lpstr>
      <vt:lpstr>CS 188: Artificial Intelligence </vt:lpstr>
      <vt:lpstr>Uncertainty</vt:lpstr>
      <vt:lpstr>Basic laws of (discrete) probability</vt:lpstr>
      <vt:lpstr>Basic laws contd.</vt:lpstr>
      <vt:lpstr>Random Variables</vt:lpstr>
      <vt:lpstr>Probability Distributions</vt:lpstr>
      <vt:lpstr>Making possible worlds</vt:lpstr>
      <vt:lpstr>Probabilities of events</vt:lpstr>
      <vt:lpstr>Marginal Distributions</vt:lpstr>
      <vt:lpstr>Conditional Probabilities</vt:lpstr>
      <vt:lpstr>Conditional Distributions</vt:lpstr>
      <vt:lpstr>Normalizing a distribution</vt:lpstr>
      <vt:lpstr>The Product Rule</vt:lpstr>
      <vt:lpstr>The Product Rule: Example</vt:lpstr>
      <vt:lpstr>The Chain Rule</vt:lpstr>
      <vt:lpstr>Probabilistic Inference</vt:lpstr>
      <vt:lpstr>Inference by Enumeration</vt:lpstr>
      <vt:lpstr>Inference by Enumeration</vt:lpstr>
      <vt:lpstr>Probabilistic Belief</vt:lpstr>
      <vt:lpstr>Joint Distribution - Example</vt:lpstr>
      <vt:lpstr>Joint Distribution - Example</vt:lpstr>
      <vt:lpstr>Joint Distribution - Example</vt:lpstr>
      <vt:lpstr>More Complex Inferences</vt:lpstr>
      <vt:lpstr>The belief state is defined by the full joint probability of the propositions</vt:lpstr>
      <vt:lpstr>Probabilistic Inference</vt:lpstr>
      <vt:lpstr>Probabilistic Inference</vt:lpstr>
      <vt:lpstr>Probabilistic Inference</vt:lpstr>
      <vt:lpstr>Probabilistic Inference</vt:lpstr>
      <vt:lpstr>Probabilistic Inference</vt:lpstr>
      <vt:lpstr>PowerPoint Presentation</vt:lpstr>
      <vt:lpstr>Inference by Enumeration</vt:lpstr>
      <vt:lpstr>Bayes Rule</vt:lpstr>
      <vt:lpstr>Bayes’ Rule</vt:lpstr>
      <vt:lpstr>Inference with Bayes’ Rule</vt:lpstr>
      <vt:lpstr>Independence</vt:lpstr>
      <vt:lpstr>Example: Independence</vt:lpstr>
      <vt:lpstr>Conditional Independence</vt:lpstr>
      <vt:lpstr>Conditional Independence</vt:lpstr>
      <vt:lpstr>Conditional Independence Examples</vt:lpstr>
      <vt:lpstr>Conditional Independence Examples</vt:lpstr>
      <vt:lpstr>Ghostbusters</vt:lpstr>
      <vt:lpstr>Video of Demo Ghostbusters with Probability</vt:lpstr>
      <vt:lpstr>Ghostbusters model</vt:lpstr>
      <vt:lpstr>Ghostbusters model, contd.</vt:lpstr>
      <vt:lpstr>Ghostbusters model, contd.</vt:lpstr>
      <vt:lpstr>To Summarize …</vt:lpstr>
      <vt:lpstr>Next time</vt:lpstr>
      <vt:lpstr>Bayes Nets: Big Picture</vt:lpstr>
      <vt:lpstr>Bayes Nets: Big Picture</vt:lpstr>
      <vt:lpstr>Bayes Nets</vt:lpstr>
      <vt:lpstr>Graphical Model Notation</vt:lpstr>
      <vt:lpstr>Example: Coin Flips</vt:lpstr>
      <vt:lpstr>Example: Traffic</vt:lpstr>
      <vt:lpstr>Example: Smoke alarm</vt:lpstr>
      <vt:lpstr>Example Bayes’ Net: Car Insurance</vt:lpstr>
      <vt:lpstr>Example Bayes’ Net: Car Won’t Start</vt:lpstr>
      <vt:lpstr>Bayes Net Syntax and Semantics</vt:lpstr>
      <vt:lpstr>Bayes Net Syntax</vt:lpstr>
      <vt:lpstr>Example: Alarm Network</vt:lpstr>
      <vt:lpstr>General formula for sparse BNs</vt:lpstr>
      <vt:lpstr>Bayes net global semantics</vt:lpstr>
      <vt:lpstr>Example</vt:lpstr>
      <vt:lpstr>Conditional independence in BNs</vt:lpstr>
      <vt:lpstr>Conditional independence semantics</vt:lpstr>
      <vt:lpstr>Example: Burglary</vt:lpstr>
      <vt:lpstr>Example: Burglary</vt:lpstr>
      <vt:lpstr>Inference</vt:lpstr>
      <vt:lpstr>Inference by Enumeration in Bayes Net</vt:lpstr>
      <vt:lpstr>Can we do better?</vt:lpstr>
      <vt:lpstr>To Summarize …</vt:lpstr>
      <vt:lpstr>Next Time</vt:lpstr>
      <vt:lpstr>PowerPoint Presentation</vt:lpstr>
      <vt:lpstr>Bayes Net Semantics</vt:lpstr>
      <vt:lpstr>Size of a Bayes Net</vt:lpstr>
      <vt:lpstr>Causality?</vt:lpstr>
      <vt:lpstr>Example: Traffic</vt:lpstr>
      <vt:lpstr>Example: Reverse Traffic</vt:lpstr>
      <vt:lpstr>Causality?</vt:lpstr>
      <vt:lpstr>Inference by Enumeration in Bayes Net</vt:lpstr>
      <vt:lpstr>Variable elimination: The basic ideas</vt:lpstr>
      <vt:lpstr>Factor Zoo I</vt:lpstr>
      <vt:lpstr>Factor Zoo II</vt:lpstr>
      <vt:lpstr>Operation 1: Pointwise product</vt:lpstr>
      <vt:lpstr>Example: Making larger factors</vt:lpstr>
      <vt:lpstr>Operation 2: Summing out a variable</vt:lpstr>
      <vt:lpstr>Variable Elimination</vt:lpstr>
      <vt:lpstr>Variable Elimination</vt:lpstr>
      <vt:lpstr>Example</vt:lpstr>
      <vt:lpstr>Example</vt:lpstr>
      <vt:lpstr>Summing out from a product of factors</vt:lpstr>
      <vt:lpstr>Order matters</vt:lpstr>
      <vt:lpstr>VE: Computational and Space Complexity</vt:lpstr>
      <vt:lpstr>Worst Case Complexity? Reduction from SAT</vt:lpstr>
      <vt:lpstr>Polytrees</vt:lpstr>
      <vt:lpstr>Bayes Nets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Anish Raj</cp:lastModifiedBy>
  <cp:revision>2756</cp:revision>
  <cp:lastPrinted>2014-02-27T08:03:23Z</cp:lastPrinted>
  <dcterms:created xsi:type="dcterms:W3CDTF">2004-08-27T04:16:05Z</dcterms:created>
  <dcterms:modified xsi:type="dcterms:W3CDTF">2023-02-17T05:34:14Z</dcterms:modified>
</cp:coreProperties>
</file>